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515" r:id="rId2"/>
    <p:sldId id="542" r:id="rId3"/>
    <p:sldId id="543" r:id="rId4"/>
    <p:sldId id="535" r:id="rId5"/>
    <p:sldId id="544" r:id="rId6"/>
    <p:sldId id="536" r:id="rId7"/>
    <p:sldId id="545" r:id="rId8"/>
    <p:sldId id="551" r:id="rId9"/>
    <p:sldId id="400" r:id="rId10"/>
    <p:sldId id="426" r:id="rId11"/>
    <p:sldId id="514" r:id="rId12"/>
    <p:sldId id="402" r:id="rId13"/>
    <p:sldId id="428" r:id="rId14"/>
    <p:sldId id="516" r:id="rId15"/>
    <p:sldId id="405" r:id="rId16"/>
    <p:sldId id="406" r:id="rId17"/>
    <p:sldId id="408" r:id="rId18"/>
    <p:sldId id="529" r:id="rId19"/>
    <p:sldId id="547" r:id="rId20"/>
    <p:sldId id="546" r:id="rId21"/>
    <p:sldId id="409" r:id="rId22"/>
    <p:sldId id="460" r:id="rId23"/>
    <p:sldId id="410" r:id="rId24"/>
    <p:sldId id="461" r:id="rId25"/>
    <p:sldId id="552" r:id="rId26"/>
    <p:sldId id="411" r:id="rId27"/>
    <p:sldId id="412" r:id="rId28"/>
    <p:sldId id="505" r:id="rId29"/>
    <p:sldId id="478" r:id="rId30"/>
    <p:sldId id="413" r:id="rId31"/>
    <p:sldId id="414" r:id="rId32"/>
    <p:sldId id="464" r:id="rId33"/>
    <p:sldId id="553" r:id="rId34"/>
    <p:sldId id="417" r:id="rId35"/>
    <p:sldId id="384" r:id="rId36"/>
    <p:sldId id="496" r:id="rId37"/>
    <p:sldId id="444" r:id="rId38"/>
    <p:sldId id="507" r:id="rId39"/>
    <p:sldId id="532" r:id="rId40"/>
    <p:sldId id="479" r:id="rId41"/>
    <p:sldId id="539" r:id="rId42"/>
    <p:sldId id="492" r:id="rId43"/>
    <p:sldId id="549" r:id="rId44"/>
    <p:sldId id="554" r:id="rId45"/>
    <p:sldId id="462" r:id="rId46"/>
    <p:sldId id="418" r:id="rId4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5F5DA"/>
    <a:srgbClr val="C3D69B"/>
    <a:srgbClr val="2F2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>
        <p:scale>
          <a:sx n="100" d="100"/>
          <a:sy n="100" d="100"/>
        </p:scale>
        <p:origin x="-42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2A4BE6E-E9AE-8340-8D80-67BC35BF3814}" type="datetime1">
              <a:rPr lang="en-US"/>
              <a:pPr>
                <a:defRPr/>
              </a:pPr>
              <a:t>6/12/11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08FFA71E-1584-DE40-8112-93F193FBB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08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580796D-0312-9A4A-AD0D-50343A4E006E}" type="datetime1">
              <a:rPr lang="en-US"/>
              <a:pPr>
                <a:defRPr/>
              </a:pPr>
              <a:t>6/12/11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E50E609E-E8D3-7341-9173-2B1EA0EA0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56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work in industry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short answer is that it solves a bunch of operational problems today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582017-5ECF-9F41-A611-3062D59456E0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26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how most SDN discussions start with mechanism….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30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0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Talk about how most SDN discussions start with mechanism….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10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</a:t>
            </a:r>
            <a:r>
              <a:rPr lang="en-US" dirty="0" err="1" smtClean="0"/>
              <a:t>Liskov’s</a:t>
            </a:r>
            <a:r>
              <a:rPr lang="en-US" dirty="0" smtClean="0"/>
              <a:t> talk!!!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30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specifically, the network control 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4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9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Story: mention advice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97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think of this as normal.  Everyone else thinks</a:t>
            </a:r>
            <a:r>
              <a:rPr lang="en-US" baseline="0" dirty="0" smtClean="0"/>
              <a:t> this is insanity!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5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0C7AEF-7981-7445-81D8-C62437E72BEA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This can be pretty much any forwarding element in networks today.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BDCC81-59CF-1F44-806A-214C1499E8BB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57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8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464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464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8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305300" cy="547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43053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956050"/>
            <a:ext cx="43053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3053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43053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3956050"/>
            <a:ext cx="43053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956050"/>
            <a:ext cx="43053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0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5105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buClr>
                <a:srgbClr val="1E1E1E"/>
              </a:buClr>
              <a:defRPr sz="2400">
                <a:solidFill>
                  <a:srgbClr val="1E1E1E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2000">
                <a:solidFill>
                  <a:srgbClr val="1E1E1E"/>
                </a:solidFill>
              </a:defRPr>
            </a:lvl2pPr>
            <a:lvl3pPr>
              <a:buFont typeface="Arial" pitchFamily="34" charset="0"/>
              <a:buChar char="»"/>
              <a:defRPr sz="1800">
                <a:solidFill>
                  <a:srgbClr val="404040"/>
                </a:solidFill>
              </a:defRPr>
            </a:lvl3pPr>
            <a:lvl4pPr>
              <a:buClr>
                <a:srgbClr val="404040"/>
              </a:buClr>
              <a:buFont typeface="Wingdings" pitchFamily="2" charset="2"/>
              <a:buChar char="§"/>
              <a:defRPr sz="1600">
                <a:solidFill>
                  <a:srgbClr val="404040"/>
                </a:solidFill>
              </a:defRPr>
            </a:lvl4pPr>
            <a:lvl5pPr>
              <a:buFont typeface="Wingdings" pitchFamily="2" charset="2"/>
              <a:buChar char="Ø"/>
              <a:defRPr sz="16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5448"/>
            <a:ext cx="8229601" cy="56356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7878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1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>
            <a:cxnSpLocks noChangeShapeType="1"/>
          </p:cNvCxnSpPr>
          <p:nvPr userDrawn="1"/>
        </p:nvCxnSpPr>
        <p:spPr bwMode="auto">
          <a:xfrm>
            <a:off x="304800" y="762000"/>
            <a:ext cx="8534400" cy="1588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7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261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30530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30530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2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658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6" rIns="90479" bIns="4444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763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305800" y="6540500"/>
            <a:ext cx="685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>
            <a:spAutoFit/>
          </a:bodyPr>
          <a:lstStyle/>
          <a:p>
            <a:pPr algn="r"/>
            <a:fld id="{70A8579D-E144-A04C-BF74-DA2813F75D05}" type="slidenum">
              <a:rPr lang="en-US"/>
              <a:pPr algn="r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26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7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32" charset="-128"/>
          <a:cs typeface="ＭＳ Ｐゴシック" pitchFamily="32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3" charset="0"/>
          <a:ea typeface="ＭＳ Ｐゴシック" pitchFamily="32" charset="-128"/>
          <a:cs typeface="ＭＳ Ｐゴシック" pitchFamily="32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3" charset="0"/>
          <a:ea typeface="ＭＳ Ｐゴシック" pitchFamily="32" charset="-128"/>
          <a:cs typeface="ＭＳ Ｐゴシック" pitchFamily="32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3" charset="0"/>
          <a:ea typeface="ＭＳ Ｐゴシック" pitchFamily="32" charset="-128"/>
          <a:cs typeface="ＭＳ Ｐゴシック" pitchFamily="32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3" charset="0"/>
          <a:ea typeface="ＭＳ Ｐゴシック" pitchFamily="32" charset="-128"/>
          <a:cs typeface="ＭＳ Ｐゴシック" pitchFamily="32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3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3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3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3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15000"/>
        <a:buFont typeface="Times" charset="0"/>
        <a:buChar char="•"/>
        <a:defRPr sz="2800">
          <a:solidFill>
            <a:schemeClr val="tx1"/>
          </a:solidFill>
          <a:latin typeface="+mn-lt"/>
          <a:ea typeface="ＭＳ Ｐゴシック" pitchFamily="32" charset="-128"/>
          <a:cs typeface="ＭＳ Ｐゴシック" pitchFamily="32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-"/>
        <a:defRPr sz="2400">
          <a:solidFill>
            <a:srgbClr val="8B0F0A"/>
          </a:solidFill>
          <a:latin typeface="+mn-lt"/>
          <a:ea typeface="ＭＳ Ｐゴシック" pitchFamily="33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rgbClr val="008000"/>
          </a:solidFill>
          <a:latin typeface="+mn-lt"/>
          <a:ea typeface="ヒラギノ角ゴ Pro W3" charset="-128"/>
          <a:cs typeface="ヒラギノ角ゴ Pro W3" pitchFamily="-65" charset="-128"/>
        </a:defRPr>
      </a:lvl3pPr>
      <a:lvl4pPr marL="1541463" indent="-1698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60000"/>
        <a:buFont typeface="Monotype Sorts" charset="0"/>
        <a:buChar char="¢"/>
        <a:defRPr sz="20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 pitchFamily="34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33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33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33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3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2336800"/>
          </a:xfrm>
        </p:spPr>
        <p:txBody>
          <a:bodyPr/>
          <a:lstStyle/>
          <a:p>
            <a:r>
              <a:rPr lang="en-US" dirty="0" smtClean="0"/>
              <a:t>The Future of Networking,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</a:t>
            </a:r>
            <a:r>
              <a:rPr lang="en-US" dirty="0" smtClean="0"/>
              <a:t>nd the Past of Protocols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b="0" i="1" dirty="0">
              <a:solidFill>
                <a:srgbClr val="008000"/>
              </a:solidFill>
              <a:latin typeface="+mn-lt"/>
              <a:ea typeface="ヒラギノ角ゴ Pro W3" charset="-128"/>
              <a:cs typeface="ヒラギノ角ゴ Pro W3" pitchFamily="-65" charset="-12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1752600"/>
          </a:xfrm>
        </p:spPr>
        <p:txBody>
          <a:bodyPr/>
          <a:lstStyle/>
          <a:p>
            <a:r>
              <a:rPr lang="en-US" sz="3200" dirty="0" smtClean="0"/>
              <a:t>Scott Shenker</a:t>
            </a:r>
          </a:p>
          <a:p>
            <a:r>
              <a:rPr lang="en-US" i="1" dirty="0" smtClean="0"/>
              <a:t>with Martín </a:t>
            </a:r>
            <a:r>
              <a:rPr lang="en-US" i="1" dirty="0" err="1"/>
              <a:t>Casado</a:t>
            </a:r>
            <a:r>
              <a:rPr lang="en-US" i="1" dirty="0"/>
              <a:t>, </a:t>
            </a:r>
            <a:r>
              <a:rPr lang="en-US" i="1" dirty="0" err="1"/>
              <a:t>Teemu</a:t>
            </a:r>
            <a:r>
              <a:rPr lang="en-US" i="1" dirty="0"/>
              <a:t> </a:t>
            </a:r>
            <a:r>
              <a:rPr lang="en-US" i="1" dirty="0" err="1"/>
              <a:t>Koponen</a:t>
            </a:r>
            <a:r>
              <a:rPr lang="en-US" i="1" dirty="0"/>
              <a:t>, Nick </a:t>
            </a:r>
            <a:r>
              <a:rPr lang="en-US" i="1" dirty="0" err="1" smtClean="0"/>
              <a:t>McKeown</a:t>
            </a:r>
            <a:endParaRPr lang="en-US" i="1" dirty="0" smtClean="0"/>
          </a:p>
          <a:p>
            <a:r>
              <a:rPr lang="en-US" i="1" dirty="0" smtClean="0"/>
              <a:t>(and many others….)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153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err="1" smtClean="0"/>
              <a:t>Weak</a:t>
            </a:r>
            <a:r>
              <a:rPr lang="tr-TR" dirty="0" smtClean="0"/>
              <a:t> </a:t>
            </a:r>
            <a:r>
              <a:rPr lang="tr-TR" dirty="0" err="1" smtClean="0"/>
              <a:t>Practical</a:t>
            </a:r>
            <a:r>
              <a:rPr lang="tr-TR" dirty="0" smtClean="0"/>
              <a:t> </a:t>
            </a:r>
            <a:r>
              <a:rPr lang="tr-TR" dirty="0" err="1" smtClean="0"/>
              <a:t>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Computation and storage have been virtualized</a:t>
            </a:r>
          </a:p>
          <a:p>
            <a:pPr lvl="1"/>
            <a:r>
              <a:rPr lang="en-US" dirty="0" smtClean="0"/>
              <a:t>Creating a more flexible and manageable infrastructure</a:t>
            </a:r>
          </a:p>
          <a:p>
            <a:endParaRPr lang="en-US" dirty="0"/>
          </a:p>
          <a:p>
            <a:r>
              <a:rPr lang="en-US" dirty="0" smtClean="0"/>
              <a:t>Networks are still notoriously hard to manage</a:t>
            </a:r>
          </a:p>
          <a:p>
            <a:pPr lvl="1"/>
            <a:r>
              <a:rPr lang="en-US" dirty="0" smtClean="0"/>
              <a:t>Network administrators large share of </a:t>
            </a:r>
            <a:r>
              <a:rPr lang="en-US" dirty="0" err="1" smtClean="0"/>
              <a:t>sysadmin</a:t>
            </a:r>
            <a:r>
              <a:rPr lang="en-US" dirty="0" smtClean="0"/>
              <a:t> staff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28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Weak</a:t>
            </a:r>
            <a:r>
              <a:rPr lang="tr-TR" dirty="0" smtClean="0"/>
              <a:t> </a:t>
            </a:r>
            <a:r>
              <a:rPr lang="tr-TR" dirty="0" err="1" smtClean="0"/>
              <a:t>Evolutionary</a:t>
            </a:r>
            <a:r>
              <a:rPr lang="tr-TR" dirty="0" smtClean="0"/>
              <a:t> </a:t>
            </a:r>
            <a:r>
              <a:rPr lang="tr-TR" dirty="0" err="1" smtClean="0"/>
              <a:t>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Ongoing innovation in systems software</a:t>
            </a:r>
            <a:endParaRPr lang="en-US" dirty="0"/>
          </a:p>
          <a:p>
            <a:pPr lvl="1"/>
            <a:r>
              <a:rPr lang="en-US" dirty="0" smtClean="0"/>
              <a:t>New languages, operating systems, etc.</a:t>
            </a:r>
            <a:endParaRPr lang="en-US" dirty="0"/>
          </a:p>
          <a:p>
            <a:endParaRPr lang="en-US" dirty="0"/>
          </a:p>
          <a:p>
            <a:r>
              <a:rPr lang="en-US" dirty="0"/>
              <a:t>Networks are </a:t>
            </a:r>
            <a:r>
              <a:rPr lang="en-US" dirty="0" smtClean="0"/>
              <a:t>stuck in the past</a:t>
            </a:r>
            <a:endParaRPr lang="en-US" dirty="0"/>
          </a:p>
          <a:p>
            <a:pPr lvl="1"/>
            <a:r>
              <a:rPr lang="en-US" dirty="0" smtClean="0"/>
              <a:t>Routing algorithms change very slowly</a:t>
            </a:r>
          </a:p>
          <a:p>
            <a:pPr lvl="1"/>
            <a:r>
              <a:rPr lang="en-US" dirty="0" smtClean="0"/>
              <a:t>Network management extremely primitive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6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Why Are Network Foundations So Weak?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Networks used to be simple</a:t>
            </a:r>
          </a:p>
          <a:p>
            <a:pPr lvl="1"/>
            <a:r>
              <a:rPr lang="en-US" dirty="0" smtClean="0"/>
              <a:t>Basic Ethernet/IP straightforward, easy to manage</a:t>
            </a:r>
          </a:p>
          <a:p>
            <a:endParaRPr lang="en-US" dirty="0" smtClean="0"/>
          </a:p>
          <a:p>
            <a:r>
              <a:rPr lang="en-US" dirty="0" smtClean="0"/>
              <a:t>New control requirements have led to complexity</a:t>
            </a:r>
            <a:endParaRPr lang="en-US" dirty="0"/>
          </a:p>
          <a:p>
            <a:pPr lvl="1"/>
            <a:r>
              <a:rPr lang="en-US" dirty="0" smtClean="0"/>
              <a:t>ACLs, VLANs, TE, </a:t>
            </a:r>
            <a:r>
              <a:rPr lang="en-US" dirty="0" err="1" smtClean="0"/>
              <a:t>Middleboxes</a:t>
            </a:r>
            <a:r>
              <a:rPr lang="en-US" dirty="0" smtClean="0"/>
              <a:t>, DPI,…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infrastructure still works...</a:t>
            </a:r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nly</a:t>
            </a:r>
            <a:r>
              <a:rPr lang="en-US" dirty="0" smtClean="0"/>
              <a:t> because of our great ability to master complexity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bility to master complexity both blessing </a:t>
            </a:r>
            <a:r>
              <a:rPr lang="en-US" u="sng" dirty="0" smtClean="0"/>
              <a:t>and</a:t>
            </a:r>
            <a:r>
              <a:rPr lang="en-US" dirty="0" smtClean="0"/>
              <a:t> curse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944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Story About Mastering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~1985: Don Norman visits Xerox PARC </a:t>
            </a:r>
          </a:p>
          <a:p>
            <a:pPr lvl="1"/>
            <a:r>
              <a:rPr lang="en-US" dirty="0" smtClean="0"/>
              <a:t>Talks about user interfaces and stick shifts</a:t>
            </a:r>
          </a:p>
          <a:p>
            <a:endParaRPr lang="en-US" dirty="0"/>
          </a:p>
        </p:txBody>
      </p:sp>
      <p:pic>
        <p:nvPicPr>
          <p:cNvPr id="6" name="Picture 5" descr="Photo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8" t="6296" r="42222" b="66482"/>
          <a:stretch/>
        </p:blipFill>
        <p:spPr>
          <a:xfrm>
            <a:off x="3378200" y="3086100"/>
            <a:ext cx="199675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1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His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His point</a:t>
            </a:r>
            <a:r>
              <a:rPr lang="en-US" dirty="0"/>
              <a:t>: The ability to </a:t>
            </a:r>
            <a:r>
              <a:rPr lang="en-US" b="1" dirty="0"/>
              <a:t>master complexity </a:t>
            </a:r>
            <a:r>
              <a:rPr lang="en-US" dirty="0"/>
              <a:t>is not the same as the ability to </a:t>
            </a:r>
            <a:r>
              <a:rPr lang="en-US" b="1" dirty="0"/>
              <a:t>extract simplicity</a:t>
            </a:r>
          </a:p>
          <a:p>
            <a:pPr lvl="1"/>
            <a:r>
              <a:rPr lang="en-US" dirty="0"/>
              <a:t>When first getting system to work, focus on former</a:t>
            </a:r>
          </a:p>
          <a:p>
            <a:pPr lvl="1"/>
            <a:r>
              <a:rPr lang="en-US" dirty="0"/>
              <a:t>When making system easy to use, focus on latter</a:t>
            </a:r>
          </a:p>
          <a:p>
            <a:endParaRPr lang="en-US" dirty="0"/>
          </a:p>
          <a:p>
            <a:r>
              <a:rPr lang="en-US" u="sng" dirty="0"/>
              <a:t>My point</a:t>
            </a:r>
            <a:r>
              <a:rPr lang="en-US" dirty="0"/>
              <a:t>: Networking has never made the transition</a:t>
            </a:r>
            <a:r>
              <a:rPr lang="en-US" dirty="0" smtClean="0"/>
              <a:t>!</a:t>
            </a:r>
          </a:p>
          <a:p>
            <a:pPr lvl="1"/>
            <a:r>
              <a:rPr lang="en-US" b="1" dirty="0" smtClean="0"/>
              <a:t>This is why network foundations are so weak</a:t>
            </a:r>
          </a:p>
          <a:p>
            <a:pPr lvl="1"/>
            <a:r>
              <a:rPr lang="en-US" dirty="0" smtClean="0"/>
              <a:t>Other fields have made this transition, we haven’t</a:t>
            </a:r>
          </a:p>
          <a:p>
            <a:pPr lvl="1"/>
            <a:r>
              <a:rPr lang="en-US" dirty="0" smtClean="0"/>
              <a:t>This transition is the mark of a mature field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0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How Programming </a:t>
            </a:r>
            <a:r>
              <a:rPr lang="pl-PL" dirty="0" err="1" smtClean="0"/>
              <a:t>Made</a:t>
            </a:r>
            <a:r>
              <a:rPr lang="pl-PL" dirty="0" smtClean="0"/>
              <a:t> the </a:t>
            </a:r>
            <a:r>
              <a:rPr lang="pl-PL" dirty="0" err="1" smtClean="0"/>
              <a:t>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languages: no abstractions</a:t>
            </a:r>
          </a:p>
          <a:p>
            <a:pPr lvl="1"/>
            <a:r>
              <a:rPr lang="en-US" dirty="0" smtClean="0"/>
              <a:t>Had to deal with low-level details</a:t>
            </a:r>
          </a:p>
          <a:p>
            <a:endParaRPr lang="en-US" dirty="0" smtClean="0"/>
          </a:p>
          <a:p>
            <a:r>
              <a:rPr lang="ro-RO" dirty="0" smtClean="0"/>
              <a:t>Higher-level languages: OS and other abstractions</a:t>
            </a:r>
          </a:p>
          <a:p>
            <a:pPr lvl="1"/>
            <a:r>
              <a:rPr lang="ro-RO" dirty="0" smtClean="0"/>
              <a:t>File system, virtual memory, abstract data types, ...</a:t>
            </a:r>
          </a:p>
          <a:p>
            <a:endParaRPr lang="en-US" dirty="0" smtClean="0"/>
          </a:p>
          <a:p>
            <a:r>
              <a:rPr lang="en-US" dirty="0" smtClean="0"/>
              <a:t>Modern languages: even more abstractions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bject orientation, garbage collection,...</a:t>
            </a:r>
          </a:p>
          <a:p>
            <a:pPr lvl="1"/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b="1" dirty="0" smtClean="0">
                <a:solidFill>
                  <a:srgbClr val="008000"/>
                </a:solidFill>
              </a:rPr>
              <a:t>Abstractions key to programming simplicity</a:t>
            </a:r>
            <a:endParaRPr lang="en-US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6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Why Are Abstractions/Interfaces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Interfaces are instantiations of </a:t>
            </a:r>
            <a:r>
              <a:rPr lang="en-US" dirty="0" smtClean="0"/>
              <a:t>abstractions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Interface shields a program’s implementation details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freedom of implementation on both sides</a:t>
            </a:r>
          </a:p>
          <a:p>
            <a:pPr lvl="1"/>
            <a:r>
              <a:rPr lang="en-US" b="1" dirty="0"/>
              <a:t>W</a:t>
            </a:r>
            <a:r>
              <a:rPr lang="en-US" b="1" dirty="0" smtClean="0"/>
              <a:t>hich leads to modular program structure</a:t>
            </a:r>
          </a:p>
          <a:p>
            <a:pPr lvl="1"/>
            <a:endParaRPr lang="en-US" dirty="0"/>
          </a:p>
          <a:p>
            <a:r>
              <a:rPr lang="en-US" dirty="0" smtClean="0"/>
              <a:t>Barbara </a:t>
            </a:r>
            <a:r>
              <a:rPr lang="en-US" dirty="0" err="1" smtClean="0"/>
              <a:t>Liskov</a:t>
            </a:r>
            <a:r>
              <a:rPr lang="en-US" dirty="0" smtClean="0"/>
              <a:t>: “Power of Abstractions” talk</a:t>
            </a:r>
          </a:p>
          <a:p>
            <a:pPr marL="57150" indent="0" algn="ctr">
              <a:buNone/>
            </a:pPr>
            <a:r>
              <a:rPr lang="en-US" b="1" dirty="0"/>
              <a:t>“Modularity based on abstraction </a:t>
            </a:r>
          </a:p>
          <a:p>
            <a:pPr marL="57150" indent="0" algn="ctr">
              <a:buNone/>
            </a:pPr>
            <a:r>
              <a:rPr lang="en-US" b="1" dirty="0"/>
              <a:t>is the way things get done</a:t>
            </a:r>
            <a:r>
              <a:rPr lang="en-US" b="1" dirty="0" smtClean="0"/>
              <a:t>”</a:t>
            </a:r>
          </a:p>
          <a:p>
            <a:pPr marL="57150" indent="0" algn="ctr">
              <a:buNone/>
            </a:pPr>
            <a:endParaRPr lang="en-US" dirty="0" smtClean="0"/>
          </a:p>
          <a:p>
            <a:r>
              <a:rPr lang="en-US" dirty="0"/>
              <a:t>So, what role do abstractions play in networking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4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Layers are Main Network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 provide nice </a:t>
            </a:r>
            <a:r>
              <a:rPr lang="en-US" b="1" dirty="0" smtClean="0"/>
              <a:t>data plane </a:t>
            </a:r>
            <a:r>
              <a:rPr lang="en-US" dirty="0" smtClean="0"/>
              <a:t>service abstractions</a:t>
            </a:r>
            <a:endParaRPr lang="en-US" dirty="0"/>
          </a:p>
          <a:p>
            <a:pPr lvl="1"/>
            <a:r>
              <a:rPr lang="en-US" dirty="0" smtClean="0"/>
              <a:t>IP's </a:t>
            </a:r>
            <a:r>
              <a:rPr lang="en-US" dirty="0"/>
              <a:t>best effort </a:t>
            </a:r>
            <a:r>
              <a:rPr lang="en-US" dirty="0" smtClean="0"/>
              <a:t>point-to-point and multicast delivery</a:t>
            </a:r>
            <a:endParaRPr lang="en-US" dirty="0"/>
          </a:p>
          <a:p>
            <a:pPr lvl="1"/>
            <a:r>
              <a:rPr lang="en-US" dirty="0"/>
              <a:t>TCP's </a:t>
            </a:r>
            <a:r>
              <a:rPr lang="en-US" dirty="0" smtClean="0"/>
              <a:t>reliable </a:t>
            </a:r>
            <a:r>
              <a:rPr lang="en-US" dirty="0"/>
              <a:t>byte-</a:t>
            </a:r>
            <a:r>
              <a:rPr lang="en-US" dirty="0" smtClean="0"/>
              <a:t>stream</a:t>
            </a:r>
          </a:p>
          <a:p>
            <a:pPr lvl="1"/>
            <a:r>
              <a:rPr lang="en-US" dirty="0" smtClean="0"/>
              <a:t>Various </a:t>
            </a:r>
            <a:r>
              <a:rPr lang="en-US" dirty="0" err="1" smtClean="0"/>
              <a:t>QoS</a:t>
            </a:r>
            <a:r>
              <a:rPr lang="en-US" dirty="0" smtClean="0"/>
              <a:t> service abstractions</a:t>
            </a:r>
          </a:p>
          <a:p>
            <a:pPr lvl="1"/>
            <a:endParaRPr lang="en-US" dirty="0"/>
          </a:p>
          <a:p>
            <a:r>
              <a:rPr lang="en-US" i="1" dirty="0" smtClean="0"/>
              <a:t>Aside</a:t>
            </a:r>
            <a:r>
              <a:rPr lang="en-US" dirty="0" smtClean="0"/>
              <a:t>: IP/TCP good abstractions, </a:t>
            </a:r>
            <a:r>
              <a:rPr lang="en-US" b="1" dirty="0" smtClean="0"/>
              <a:t>bad interfaces</a:t>
            </a:r>
          </a:p>
          <a:p>
            <a:pPr lvl="1"/>
            <a:r>
              <a:rPr lang="en-US" dirty="0" smtClean="0"/>
              <a:t>Don’t sufficiently hide implementation details</a:t>
            </a:r>
            <a:endParaRPr lang="en-US" dirty="0"/>
          </a:p>
          <a:p>
            <a:endParaRPr lang="en-US" dirty="0" smtClean="0"/>
          </a:p>
          <a:p>
            <a:r>
              <a:rPr lang="de-DE" i="1" dirty="0" smtClean="0"/>
              <a:t>Main Point</a:t>
            </a:r>
            <a:r>
              <a:rPr lang="de-DE" dirty="0" smtClean="0"/>
              <a:t>: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b="1" dirty="0" err="1"/>
              <a:t>c</a:t>
            </a:r>
            <a:r>
              <a:rPr lang="de-DE" b="1" dirty="0" err="1" smtClean="0"/>
              <a:t>ontrol</a:t>
            </a:r>
            <a:r>
              <a:rPr lang="de-DE" b="1" dirty="0" smtClean="0"/>
              <a:t> </a:t>
            </a:r>
            <a:r>
              <a:rPr lang="de-DE" b="1" dirty="0"/>
              <a:t>p</a:t>
            </a:r>
            <a:r>
              <a:rPr lang="de-DE" b="1" dirty="0" smtClean="0"/>
              <a:t>lane </a:t>
            </a:r>
            <a:r>
              <a:rPr lang="de-DE" dirty="0" err="1"/>
              <a:t>a</a:t>
            </a:r>
            <a:r>
              <a:rPr lang="de-DE" dirty="0" err="1" smtClean="0"/>
              <a:t>bstractions</a:t>
            </a:r>
            <a:endParaRPr lang="de-DE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 sophisticated </a:t>
            </a:r>
            <a:r>
              <a:rPr lang="en-US" dirty="0"/>
              <a:t>management/control building blocks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097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Abstractions = More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control requirement leads to new mechanism</a:t>
            </a:r>
          </a:p>
          <a:p>
            <a:pPr lvl="1"/>
            <a:r>
              <a:rPr lang="en-US" dirty="0" smtClean="0"/>
              <a:t>VLANs, ACLs, routing protocols, etc.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e are really good at designing mechanisms</a:t>
            </a:r>
          </a:p>
          <a:p>
            <a:pPr lvl="1"/>
            <a:r>
              <a:rPr lang="en-US" dirty="0" smtClean="0"/>
              <a:t>So we never tried to make life easier for ourselves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Story </a:t>
            </a:r>
            <a:r>
              <a:rPr lang="en-US" dirty="0"/>
              <a:t>#2: A</a:t>
            </a:r>
            <a:r>
              <a:rPr lang="en-US" dirty="0" smtClean="0"/>
              <a:t>rithmetic is like designing mechanisms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lgebra is more like defining abstractions</a:t>
            </a:r>
          </a:p>
          <a:p>
            <a:endParaRPr lang="en-US" dirty="0"/>
          </a:p>
          <a:p>
            <a:r>
              <a:rPr lang="en-US" b="1" dirty="0" smtClean="0"/>
              <a:t>Moral of the story:</a:t>
            </a:r>
          </a:p>
          <a:p>
            <a:pPr lvl="1"/>
            <a:r>
              <a:rPr lang="en-US" dirty="0" smtClean="0"/>
              <a:t>Mastering complexity works in the short term…</a:t>
            </a:r>
          </a:p>
          <a:p>
            <a:pPr lvl="1"/>
            <a:r>
              <a:rPr lang="en-US" dirty="0" smtClean="0"/>
              <a:t>…but extracting simplicity is better in the long term</a:t>
            </a:r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Basic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Networking currently built on weak foundation</a:t>
            </a:r>
          </a:p>
          <a:p>
            <a:pPr lvl="1"/>
            <a:r>
              <a:rPr lang="en-US" b="1" dirty="0" smtClean="0"/>
              <a:t>Lack of fundamental abstractions</a:t>
            </a:r>
          </a:p>
          <a:p>
            <a:endParaRPr lang="en-US" dirty="0"/>
          </a:p>
          <a:p>
            <a:r>
              <a:rPr lang="en-US" dirty="0" smtClean="0"/>
              <a:t>Network control plane needs three abstractions</a:t>
            </a:r>
          </a:p>
          <a:p>
            <a:pPr lvl="1"/>
            <a:r>
              <a:rPr lang="en-US" dirty="0" smtClean="0"/>
              <a:t>Leads to SDN v1 and v2</a:t>
            </a:r>
          </a:p>
        </p:txBody>
      </p:sp>
    </p:spTree>
    <p:extLst>
      <p:ext uri="{BB962C8B-B14F-4D97-AF65-F5344CB8AC3E}">
        <p14:creationId xmlns:p14="http://schemas.microsoft.com/office/powerpoint/2010/main" val="297599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“Quality of Service”?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days: new </a:t>
            </a:r>
            <a:r>
              <a:rPr lang="en-US" dirty="0" err="1" smtClean="0"/>
              <a:t>dataplane</a:t>
            </a:r>
            <a:r>
              <a:rPr lang="en-US" dirty="0" smtClean="0"/>
              <a:t> service abstractions</a:t>
            </a:r>
          </a:p>
          <a:p>
            <a:pPr lvl="1"/>
            <a:r>
              <a:rPr lang="en-US" dirty="0" smtClean="0"/>
              <a:t>Reservations or priorities at various granularities</a:t>
            </a:r>
          </a:p>
          <a:p>
            <a:pPr lvl="1"/>
            <a:r>
              <a:rPr lang="en-US" dirty="0" smtClean="0"/>
              <a:t>Many new mechanisms developed</a:t>
            </a:r>
          </a:p>
          <a:p>
            <a:pPr lvl="1"/>
            <a:endParaRPr lang="en-US" dirty="0"/>
          </a:p>
          <a:p>
            <a:r>
              <a:rPr lang="en-US" dirty="0" smtClean="0"/>
              <a:t>Current perspective: I wasted a decade on </a:t>
            </a:r>
            <a:r>
              <a:rPr lang="en-US" dirty="0" err="1" smtClean="0"/>
              <a:t>QoS</a:t>
            </a:r>
            <a:r>
              <a:rPr lang="en-US" dirty="0" smtClean="0"/>
              <a:t>…..</a:t>
            </a:r>
          </a:p>
          <a:p>
            <a:pPr lvl="1"/>
            <a:r>
              <a:rPr lang="en-US" dirty="0" smtClean="0"/>
              <a:t>Market issues dominated technical ones….</a:t>
            </a:r>
          </a:p>
          <a:p>
            <a:pPr lvl="1"/>
            <a:r>
              <a:rPr lang="en-US" dirty="0" smtClean="0"/>
              <a:t>Striking parallels to multicast</a:t>
            </a:r>
          </a:p>
          <a:p>
            <a:pPr lvl="1"/>
            <a:endParaRPr lang="en-US" dirty="0"/>
          </a:p>
          <a:p>
            <a:r>
              <a:rPr lang="en-US" dirty="0" err="1" smtClean="0"/>
              <a:t>QoS</a:t>
            </a:r>
            <a:r>
              <a:rPr lang="en-US" dirty="0" smtClean="0"/>
              <a:t> now mostly an </a:t>
            </a:r>
            <a:r>
              <a:rPr lang="en-US" dirty="0" err="1" smtClean="0"/>
              <a:t>intradomain</a:t>
            </a:r>
            <a:r>
              <a:rPr lang="en-US" dirty="0" smtClean="0"/>
              <a:t> management issue</a:t>
            </a:r>
          </a:p>
          <a:p>
            <a:pPr lvl="1"/>
            <a:r>
              <a:rPr lang="en-US" dirty="0" smtClean="0"/>
              <a:t>Traffic engineering (to avoid congestion)</a:t>
            </a:r>
          </a:p>
          <a:p>
            <a:pPr lvl="1"/>
            <a:r>
              <a:rPr lang="en-US" dirty="0" smtClean="0"/>
              <a:t>Isolation (VLANs, access controls, WFQ, etc.)</a:t>
            </a:r>
          </a:p>
          <a:p>
            <a:pPr lvl="1"/>
            <a:r>
              <a:rPr lang="en-US" dirty="0" smtClean="0"/>
              <a:t>Static service classes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Basic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currently built on weak foundation</a:t>
            </a:r>
          </a:p>
          <a:p>
            <a:pPr lvl="1"/>
            <a:r>
              <a:rPr lang="en-US" dirty="0" smtClean="0"/>
              <a:t>Lack of fundamental abstractions</a:t>
            </a:r>
          </a:p>
          <a:p>
            <a:endParaRPr lang="en-US" dirty="0"/>
          </a:p>
          <a:p>
            <a:r>
              <a:rPr lang="en-US" b="1" dirty="0" smtClean="0"/>
              <a:t>Network control plane needs three abstractions</a:t>
            </a:r>
          </a:p>
          <a:p>
            <a:pPr lvl="1"/>
            <a:r>
              <a:rPr lang="en-US" b="1" dirty="0" smtClean="0"/>
              <a:t>Leads to SDN v1 and v2</a:t>
            </a:r>
          </a:p>
        </p:txBody>
      </p:sp>
    </p:spTree>
    <p:extLst>
      <p:ext uri="{BB962C8B-B14F-4D97-AF65-F5344CB8AC3E}">
        <p14:creationId xmlns:p14="http://schemas.microsoft.com/office/powerpoint/2010/main" val="52620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How Do We Build Control Plane?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define a new protocol from scratch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routing</a:t>
            </a:r>
          </a:p>
          <a:p>
            <a:pPr lvl="1"/>
            <a:endParaRPr lang="en-US" dirty="0"/>
          </a:p>
          <a:p>
            <a:r>
              <a:rPr lang="en-US" dirty="0" smtClean="0"/>
              <a:t>Or we reconfigure an existing mechanism</a:t>
            </a:r>
          </a:p>
          <a:p>
            <a:pPr lvl="1"/>
            <a:r>
              <a:rPr lang="en-US" dirty="0" smtClean="0"/>
              <a:t>E.g., traffic engineering</a:t>
            </a:r>
          </a:p>
          <a:p>
            <a:pPr lvl="1"/>
            <a:endParaRPr lang="en-US" dirty="0"/>
          </a:p>
          <a:p>
            <a:r>
              <a:rPr lang="en-US" dirty="0" smtClean="0"/>
              <a:t>Or leave it for manual operator configuration</a:t>
            </a:r>
          </a:p>
          <a:p>
            <a:pPr lvl="1"/>
            <a:r>
              <a:rPr lang="en-US" dirty="0" smtClean="0"/>
              <a:t>E.g., access control, </a:t>
            </a:r>
            <a:r>
              <a:rPr lang="en-US" dirty="0" err="1" smtClean="0"/>
              <a:t>middleboxes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821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Design Constraints?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Operate within the confines of a given </a:t>
            </a:r>
            <a:r>
              <a:rPr lang="en-US" dirty="0" err="1" smtClean="0"/>
              <a:t>datapath</a:t>
            </a:r>
            <a:endParaRPr lang="en-US" dirty="0"/>
          </a:p>
          <a:p>
            <a:pPr lvl="1"/>
            <a:r>
              <a:rPr lang="en-US" dirty="0" smtClean="0"/>
              <a:t>Must live with the capabilities of IP, Ethernet, etc.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Operate without communication guarantees</a:t>
            </a:r>
          </a:p>
          <a:p>
            <a:pPr lvl="1"/>
            <a:r>
              <a:rPr lang="en-US" dirty="0" smtClean="0"/>
              <a:t>A distributed system with arbitrary delays and drops</a:t>
            </a:r>
          </a:p>
          <a:p>
            <a:endParaRPr lang="en-US" dirty="0"/>
          </a:p>
          <a:p>
            <a:r>
              <a:rPr lang="en-US" dirty="0"/>
              <a:t>Compute the configuration of each physical device</a:t>
            </a:r>
          </a:p>
          <a:p>
            <a:pPr lvl="1"/>
            <a:r>
              <a:rPr lang="en-US" dirty="0"/>
              <a:t>Switch, router, </a:t>
            </a:r>
            <a:r>
              <a:rPr lang="en-US" dirty="0" err="1"/>
              <a:t>middlebox</a:t>
            </a:r>
            <a:endParaRPr lang="en-US" dirty="0"/>
          </a:p>
          <a:p>
            <a:pPr lvl="1"/>
            <a:r>
              <a:rPr lang="en-US" dirty="0"/>
              <a:t>FIB, ACLs, etc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rgbClr val="008000"/>
                </a:solidFill>
              </a:rPr>
              <a:t>This is insanity!</a:t>
            </a:r>
            <a:endParaRPr lang="en-US" sz="4400" b="1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3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dirty="0" smtClean="0"/>
              <a:t>Programming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programmers had to:</a:t>
            </a:r>
          </a:p>
          <a:p>
            <a:pPr lvl="1"/>
            <a:r>
              <a:rPr lang="en-US" dirty="0" smtClean="0"/>
              <a:t>Specify </a:t>
            </a:r>
            <a:r>
              <a:rPr lang="en-US" dirty="0"/>
              <a:t>where each bit was stored</a:t>
            </a:r>
          </a:p>
          <a:p>
            <a:pPr lvl="1"/>
            <a:r>
              <a:rPr lang="en-US" dirty="0" smtClean="0"/>
              <a:t>Explicitly deal with all internal communication errors</a:t>
            </a:r>
          </a:p>
          <a:p>
            <a:pPr lvl="1"/>
            <a:r>
              <a:rPr lang="en-US" dirty="0" smtClean="0"/>
              <a:t>Within a programming language with limited </a:t>
            </a:r>
            <a:r>
              <a:rPr lang="en-US" dirty="0" err="1" smtClean="0"/>
              <a:t>expressability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Programmers would redefine problem by:</a:t>
            </a:r>
          </a:p>
          <a:p>
            <a:pPr lvl="1"/>
            <a:r>
              <a:rPr lang="en-US" dirty="0" smtClean="0"/>
              <a:t>Defining higher level abstractions for memory</a:t>
            </a:r>
          </a:p>
          <a:p>
            <a:pPr lvl="1"/>
            <a:r>
              <a:rPr lang="en-US" dirty="0" smtClean="0"/>
              <a:t>Building on reliable communication primitives</a:t>
            </a:r>
          </a:p>
          <a:p>
            <a:pPr lvl="1"/>
            <a:r>
              <a:rPr lang="en-US" dirty="0" smtClean="0"/>
              <a:t>Using a more general language</a:t>
            </a:r>
          </a:p>
          <a:p>
            <a:pPr lvl="1"/>
            <a:endParaRPr lang="en-US" dirty="0"/>
          </a:p>
          <a:p>
            <a:r>
              <a:rPr lang="en-US" b="1" dirty="0" smtClean="0"/>
              <a:t>Abstractions</a:t>
            </a:r>
            <a:r>
              <a:rPr lang="en-US" dirty="0" smtClean="0"/>
              <a:t> divide problem into tractable pieces</a:t>
            </a:r>
          </a:p>
          <a:p>
            <a:pPr lvl="1"/>
            <a:r>
              <a:rPr lang="en-US" dirty="0" smtClean="0"/>
              <a:t>Modularity!</a:t>
            </a:r>
          </a:p>
        </p:txBody>
      </p:sp>
    </p:spTree>
    <p:extLst>
      <p:ext uri="{BB962C8B-B14F-4D97-AF65-F5344CB8AC3E}">
        <p14:creationId xmlns:p14="http://schemas.microsoft.com/office/powerpoint/2010/main" val="223468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Apply This to Networking?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abstractions can simplify the control plane?</a:t>
            </a:r>
          </a:p>
          <a:p>
            <a:pPr lvl="1"/>
            <a:r>
              <a:rPr lang="en-US" dirty="0" smtClean="0"/>
              <a:t>i.e., how do we separate the problems?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Not about designing new mechanisms!</a:t>
            </a:r>
          </a:p>
          <a:p>
            <a:pPr lvl="1"/>
            <a:r>
              <a:rPr lang="en-US" dirty="0" smtClean="0"/>
              <a:t>Not solving particular problem with new protocol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have all the mechanisms we </a:t>
            </a:r>
            <a:r>
              <a:rPr lang="en-US" dirty="0" smtClean="0"/>
              <a:t>need</a:t>
            </a:r>
            <a:br>
              <a:rPr lang="en-US" dirty="0" smtClean="0"/>
            </a:br>
            <a:endParaRPr lang="en-US" dirty="0"/>
          </a:p>
          <a:p>
            <a:r>
              <a:rPr lang="en-US" b="1" dirty="0"/>
              <a:t>Extracting simplicity </a:t>
            </a:r>
            <a:r>
              <a:rPr lang="en-US" b="1" dirty="0" err="1"/>
              <a:t>vs</a:t>
            </a:r>
            <a:r>
              <a:rPr lang="en-US" b="1" dirty="0"/>
              <a:t> mastering complexity</a:t>
            </a:r>
          </a:p>
          <a:p>
            <a:pPr lvl="1"/>
            <a:r>
              <a:rPr lang="en-US" dirty="0" smtClean="0"/>
              <a:t>Separating problems </a:t>
            </a:r>
            <a:r>
              <a:rPr lang="en-US" dirty="0" err="1" smtClean="0"/>
              <a:t>vs</a:t>
            </a:r>
            <a:r>
              <a:rPr lang="en-US" dirty="0" smtClean="0"/>
              <a:t> solving problems</a:t>
            </a:r>
          </a:p>
          <a:p>
            <a:pPr lvl="1"/>
            <a:r>
              <a:rPr lang="en-US" dirty="0" smtClean="0"/>
              <a:t>Defining abstractions </a:t>
            </a:r>
            <a:r>
              <a:rPr lang="en-US" dirty="0" err="1" smtClean="0"/>
              <a:t>vs</a:t>
            </a:r>
            <a:r>
              <a:rPr lang="en-US" dirty="0" smtClean="0"/>
              <a:t> designing mechanisms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343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Abstractions Must Separate 3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Constrained forwarding model</a:t>
            </a:r>
          </a:p>
          <a:p>
            <a:endParaRPr lang="en-US" dirty="0" smtClean="0"/>
          </a:p>
          <a:p>
            <a:r>
              <a:rPr lang="en-US" dirty="0" smtClean="0"/>
              <a:t>Distributed </a:t>
            </a:r>
            <a:r>
              <a:rPr lang="en-US" dirty="0"/>
              <a:t>state</a:t>
            </a:r>
          </a:p>
          <a:p>
            <a:endParaRPr lang="en-US" dirty="0" smtClean="0"/>
          </a:p>
          <a:p>
            <a:r>
              <a:rPr lang="en-US" dirty="0" smtClean="0"/>
              <a:t>Detailed configuration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2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Forwarding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ontrol plane needs flexible forwarding model</a:t>
            </a:r>
          </a:p>
          <a:p>
            <a:pPr lvl="1"/>
            <a:r>
              <a:rPr lang="en-US" b="1" dirty="0" smtClean="0"/>
              <a:t>With behavior specified by control program</a:t>
            </a:r>
            <a:br>
              <a:rPr lang="en-US" b="1" dirty="0" smtClean="0"/>
            </a:br>
            <a:endParaRPr lang="en-US" dirty="0" smtClean="0"/>
          </a:p>
          <a:p>
            <a:r>
              <a:rPr lang="en-US" dirty="0" smtClean="0"/>
              <a:t>This abstracts away forwarding hardware</a:t>
            </a:r>
          </a:p>
          <a:p>
            <a:pPr lvl="1"/>
            <a:r>
              <a:rPr lang="en-US" dirty="0" smtClean="0"/>
              <a:t>Crucial for evolving beyond vendor-specific solutions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Flexibility and vendor-neutrality are both valuable</a:t>
            </a:r>
          </a:p>
          <a:p>
            <a:pPr lvl="1"/>
            <a:r>
              <a:rPr lang="en-US" dirty="0" smtClean="0"/>
              <a:t>But one economic, the other architectural</a:t>
            </a:r>
          </a:p>
          <a:p>
            <a:pPr lvl="1"/>
            <a:endParaRPr lang="en-US" dirty="0"/>
          </a:p>
          <a:p>
            <a:r>
              <a:rPr lang="en-US" dirty="0" smtClean="0"/>
              <a:t>Possibilities:</a:t>
            </a:r>
          </a:p>
          <a:p>
            <a:pPr lvl="1"/>
            <a:r>
              <a:rPr lang="en-US" dirty="0"/>
              <a:t>General x86 </a:t>
            </a:r>
            <a:r>
              <a:rPr lang="en-US" dirty="0" smtClean="0"/>
              <a:t>program, MPLS, </a:t>
            </a:r>
            <a:r>
              <a:rPr lang="en-US" dirty="0" err="1" smtClean="0"/>
              <a:t>OpenFlow</a:t>
            </a:r>
            <a:r>
              <a:rPr lang="en-US" dirty="0"/>
              <a:t>,</a:t>
            </a:r>
            <a:r>
              <a:rPr lang="en-US" dirty="0" smtClean="0"/>
              <a:t>…..</a:t>
            </a:r>
          </a:p>
          <a:p>
            <a:pPr lvl="1"/>
            <a:r>
              <a:rPr lang="en-US" dirty="0" smtClean="0"/>
              <a:t>Different flexibility/performance/deployment tradeoffs</a:t>
            </a:r>
          </a:p>
        </p:txBody>
      </p:sp>
    </p:spTree>
    <p:extLst>
      <p:ext uri="{BB962C8B-B14F-4D97-AF65-F5344CB8AC3E}">
        <p14:creationId xmlns:p14="http://schemas.microsoft.com/office/powerpoint/2010/main" val="305766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dirty="0" smtClean="0"/>
              <a:t>State Distribution </a:t>
            </a:r>
            <a:r>
              <a:rPr lang="da-DK" dirty="0" err="1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program should not have to deal with vagaries of distributed state</a:t>
            </a:r>
          </a:p>
          <a:p>
            <a:pPr lvl="1"/>
            <a:r>
              <a:rPr lang="en-US" dirty="0" smtClean="0"/>
              <a:t>Complicated, source of many errors</a:t>
            </a:r>
          </a:p>
          <a:p>
            <a:pPr lvl="1"/>
            <a:r>
              <a:rPr lang="en-US" dirty="0" smtClean="0"/>
              <a:t>Abstraction should hide state dissemination/collection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abstraction: </a:t>
            </a:r>
            <a:r>
              <a:rPr lang="en-US" b="1" dirty="0" smtClean="0"/>
              <a:t>global network view</a:t>
            </a:r>
          </a:p>
          <a:p>
            <a:pPr lvl="1"/>
            <a:r>
              <a:rPr lang="en-US" dirty="0" smtClean="0"/>
              <a:t>Don’t worry about how to get that view (next slide)</a:t>
            </a:r>
          </a:p>
          <a:p>
            <a:pPr lvl="1"/>
            <a:endParaRPr lang="en-US" dirty="0"/>
          </a:p>
          <a:p>
            <a:r>
              <a:rPr lang="en-US" dirty="0" smtClean="0"/>
              <a:t>Control program operates on network view</a:t>
            </a:r>
          </a:p>
          <a:p>
            <a:pPr lvl="1"/>
            <a:r>
              <a:rPr lang="en-US" dirty="0" smtClean="0"/>
              <a:t>Input: global network view (graph)</a:t>
            </a:r>
          </a:p>
          <a:p>
            <a:pPr lvl="1"/>
            <a:r>
              <a:rPr lang="en-US" dirty="0" smtClean="0"/>
              <a:t>Output: configuration of each network device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050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Operating System (NOS)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NOS: distributed system that creates a network view</a:t>
            </a:r>
          </a:p>
          <a:p>
            <a:pPr lvl="1"/>
            <a:r>
              <a:rPr lang="en-US" dirty="0" smtClean="0"/>
              <a:t>Runs on servers (controllers) in the network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Communicates with forwarding elements in network</a:t>
            </a:r>
          </a:p>
          <a:p>
            <a:pPr lvl="1"/>
            <a:r>
              <a:rPr lang="en-US" dirty="0" smtClean="0"/>
              <a:t>Gets state information </a:t>
            </a:r>
            <a:r>
              <a:rPr lang="en-US" b="1" dirty="0" smtClean="0"/>
              <a:t>from</a:t>
            </a:r>
            <a:r>
              <a:rPr lang="en-US" dirty="0" smtClean="0"/>
              <a:t> forwarding elements</a:t>
            </a:r>
          </a:p>
          <a:p>
            <a:pPr lvl="1"/>
            <a:r>
              <a:rPr lang="en-US" dirty="0" smtClean="0"/>
              <a:t>Communicates control directives </a:t>
            </a:r>
            <a:r>
              <a:rPr lang="en-US" b="1" dirty="0" smtClean="0"/>
              <a:t>to</a:t>
            </a:r>
            <a:r>
              <a:rPr lang="en-US" dirty="0" smtClean="0"/>
              <a:t> forwarding elements</a:t>
            </a:r>
          </a:p>
          <a:p>
            <a:pPr lvl="2"/>
            <a:r>
              <a:rPr lang="en-US" dirty="0" smtClean="0"/>
              <a:t>Using forwarding abstraction</a:t>
            </a:r>
          </a:p>
          <a:p>
            <a:pPr lvl="1"/>
            <a:endParaRPr lang="en-US" dirty="0"/>
          </a:p>
          <a:p>
            <a:r>
              <a:rPr lang="en-US" dirty="0" smtClean="0"/>
              <a:t>Control program operates on view of network</a:t>
            </a:r>
          </a:p>
          <a:p>
            <a:pPr lvl="1"/>
            <a:r>
              <a:rPr lang="en-US" dirty="0" smtClean="0"/>
              <a:t>Control program is not a distributed system</a:t>
            </a:r>
          </a:p>
          <a:p>
            <a:pPr lvl="1"/>
            <a:endParaRPr lang="en-US" dirty="0"/>
          </a:p>
          <a:p>
            <a:r>
              <a:rPr lang="en-US" dirty="0" smtClean="0"/>
              <a:t>NOS plus Forwarding Abstraction = SDN (v1)</a:t>
            </a:r>
          </a:p>
        </p:txBody>
      </p:sp>
    </p:spTree>
    <p:extLst>
      <p:ext uri="{BB962C8B-B14F-4D97-AF65-F5344CB8AC3E}">
        <p14:creationId xmlns:p14="http://schemas.microsoft.com/office/powerpoint/2010/main" val="247375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62600"/>
            <a:ext cx="18383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7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62600"/>
            <a:ext cx="18383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562600"/>
            <a:ext cx="18383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600200" y="3505200"/>
            <a:ext cx="624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 smtClean="0">
                <a:solidFill>
                  <a:schemeClr val="accent1"/>
                </a:solidFill>
              </a:rPr>
              <a:t>Global Network View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914400" y="3962400"/>
            <a:ext cx="73152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ts val="1200"/>
              </a:spcAft>
            </a:pPr>
            <a:endParaRPr lang="en-US" sz="1800" i="1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561144" y="2590800"/>
            <a:ext cx="2177288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ts val="1200"/>
              </a:spcAft>
            </a:pPr>
            <a:endParaRPr lang="en-US" sz="1800" i="1" dirty="0">
              <a:solidFill>
                <a:srgbClr val="000000"/>
              </a:solidFill>
            </a:endParaRPr>
          </a:p>
        </p:txBody>
      </p:sp>
      <p:cxnSp>
        <p:nvCxnSpPr>
          <p:cNvPr id="59" name="Straight Arrow Connector 36"/>
          <p:cNvCxnSpPr>
            <a:cxnSpLocks noChangeShapeType="1"/>
          </p:cNvCxnSpPr>
          <p:nvPr/>
        </p:nvCxnSpPr>
        <p:spPr bwMode="auto">
          <a:xfrm rot="5400000" flipH="1" flipV="1">
            <a:off x="1409701" y="5218112"/>
            <a:ext cx="685800" cy="3175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Arrow Connector 36"/>
          <p:cNvCxnSpPr>
            <a:cxnSpLocks noChangeShapeType="1"/>
          </p:cNvCxnSpPr>
          <p:nvPr/>
        </p:nvCxnSpPr>
        <p:spPr bwMode="auto">
          <a:xfrm rot="5400000" flipH="1" flipV="1">
            <a:off x="4306094" y="5218906"/>
            <a:ext cx="685800" cy="1588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36"/>
          <p:cNvCxnSpPr>
            <a:cxnSpLocks noChangeShapeType="1"/>
          </p:cNvCxnSpPr>
          <p:nvPr/>
        </p:nvCxnSpPr>
        <p:spPr bwMode="auto">
          <a:xfrm rot="5400000" flipH="1" flipV="1">
            <a:off x="7125494" y="5218906"/>
            <a:ext cx="685800" cy="1588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57406" y="5484817"/>
            <a:ext cx="5105395" cy="458788"/>
            <a:chOff x="3124200" y="2819400"/>
            <a:chExt cx="3699565" cy="458788"/>
          </a:xfrm>
        </p:grpSpPr>
        <p:grpSp>
          <p:nvGrpSpPr>
            <p:cNvPr id="52237" name="Group 40"/>
            <p:cNvGrpSpPr>
              <a:grpSpLocks/>
            </p:cNvGrpSpPr>
            <p:nvPr/>
          </p:nvGrpSpPr>
          <p:grpSpPr bwMode="auto">
            <a:xfrm>
              <a:off x="3124200" y="2819400"/>
              <a:ext cx="1600200" cy="458788"/>
              <a:chOff x="963168" y="914400"/>
              <a:chExt cx="1600200" cy="458788"/>
            </a:xfrm>
          </p:grpSpPr>
          <p:cxnSp>
            <p:nvCxnSpPr>
              <p:cNvPr id="52241" name="Straight Arrow Connector 36"/>
              <p:cNvCxnSpPr>
                <a:cxnSpLocks noChangeShapeType="1"/>
              </p:cNvCxnSpPr>
              <p:nvPr/>
            </p:nvCxnSpPr>
            <p:spPr bwMode="auto">
              <a:xfrm>
                <a:off x="1371600" y="1371600"/>
                <a:ext cx="762000" cy="1588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42" name="TextBox 39"/>
              <p:cNvSpPr txBox="1">
                <a:spLocks noChangeArrowheads="1"/>
              </p:cNvSpPr>
              <p:nvPr/>
            </p:nvSpPr>
            <p:spPr bwMode="auto">
              <a:xfrm>
                <a:off x="963168" y="914400"/>
                <a:ext cx="16002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/>
                  <a:t>Protocols</a:t>
                </a:r>
              </a:p>
            </p:txBody>
          </p:sp>
        </p:grpSp>
        <p:grpSp>
          <p:nvGrpSpPr>
            <p:cNvPr id="52238" name="Group 40"/>
            <p:cNvGrpSpPr>
              <a:grpSpLocks/>
            </p:cNvGrpSpPr>
            <p:nvPr/>
          </p:nvGrpSpPr>
          <p:grpSpPr bwMode="auto">
            <a:xfrm>
              <a:off x="5223565" y="2819400"/>
              <a:ext cx="1600200" cy="458788"/>
              <a:chOff x="852733" y="914400"/>
              <a:chExt cx="1600200" cy="458788"/>
            </a:xfrm>
          </p:grpSpPr>
          <p:cxnSp>
            <p:nvCxnSpPr>
              <p:cNvPr id="52239" name="Straight Arrow Connector 36"/>
              <p:cNvCxnSpPr>
                <a:cxnSpLocks noChangeShapeType="1"/>
              </p:cNvCxnSpPr>
              <p:nvPr/>
            </p:nvCxnSpPr>
            <p:spPr bwMode="auto">
              <a:xfrm>
                <a:off x="1238150" y="1371600"/>
                <a:ext cx="762000" cy="1588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40" name="TextBox 39"/>
              <p:cNvSpPr txBox="1">
                <a:spLocks noChangeArrowheads="1"/>
              </p:cNvSpPr>
              <p:nvPr/>
            </p:nvSpPr>
            <p:spPr bwMode="auto">
              <a:xfrm>
                <a:off x="852733" y="914400"/>
                <a:ext cx="16002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/>
                  <a:t>Protocols</a:t>
                </a: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471037" y="2717800"/>
            <a:ext cx="2177288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  <a:spcAft>
                <a:spcPts val="1200"/>
              </a:spcAft>
            </a:pPr>
            <a:r>
              <a:rPr lang="en-US" b="1" i="1" dirty="0">
                <a:solidFill>
                  <a:srgbClr val="000000"/>
                </a:solidFill>
              </a:rPr>
              <a:t>Control Program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4102100"/>
            <a:ext cx="3521138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  <a:spcAft>
                <a:spcPts val="1200"/>
              </a:spcAft>
            </a:pPr>
            <a:r>
              <a:rPr lang="en-US" altLang="ja-JP" b="1" i="1" dirty="0">
                <a:solidFill>
                  <a:srgbClr val="000000"/>
                </a:solidFill>
              </a:rPr>
              <a:t>Network Operating System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27" name="Title 23"/>
          <p:cNvSpPr txBox="1">
            <a:spLocks/>
          </p:cNvSpPr>
          <p:nvPr/>
        </p:nvSpPr>
        <p:spPr bwMode="auto">
          <a:xfrm>
            <a:off x="0" y="1651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6" rIns="90479" bIns="44446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ＭＳ Ｐゴシック" pitchFamily="32" charset="-128"/>
                <a:cs typeface="ＭＳ Ｐゴシック" pitchFamily="32" charset="-128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9pPr>
          </a:lstStyle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Current Networks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Title 23"/>
          <p:cNvSpPr txBox="1">
            <a:spLocks/>
          </p:cNvSpPr>
          <p:nvPr/>
        </p:nvSpPr>
        <p:spPr bwMode="auto">
          <a:xfrm>
            <a:off x="0" y="1651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6" rIns="90479" bIns="44446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ＭＳ Ｐゴシック" pitchFamily="32" charset="-128"/>
                <a:cs typeface="ＭＳ Ｐゴシック" pitchFamily="32" charset="-128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  <a:ea typeface="ＭＳ Ｐゴシック" pitchFamily="32" charset="-128"/>
                <a:cs typeface="ＭＳ Ｐゴシック" pitchFamily="32" charset="-128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3" charset="0"/>
              </a:defRPr>
            </a:lvl9pPr>
          </a:lstStyle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Software-Defined Networking (v1)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800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via forwarding </a:t>
            </a:r>
          </a:p>
          <a:p>
            <a:r>
              <a:rPr lang="en-US" dirty="0" smtClean="0"/>
              <a:t>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0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4" grpId="0" animBg="1"/>
      <p:bldP spid="3" grpId="0"/>
      <p:bldP spid="21" grpId="0"/>
      <p:bldP spid="27" grpId="0"/>
      <p:bldP spid="2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Intradomain</a:t>
            </a:r>
            <a:r>
              <a:rPr lang="en-US" dirty="0" smtClean="0"/>
              <a:t> Network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ad hoc techniques developed in industry</a:t>
            </a:r>
          </a:p>
          <a:p>
            <a:pPr lvl="1"/>
            <a:r>
              <a:rPr lang="en-US" dirty="0" smtClean="0"/>
              <a:t>VLANs, TE, etc.</a:t>
            </a:r>
          </a:p>
          <a:p>
            <a:pPr lvl="1"/>
            <a:endParaRPr lang="en-US" dirty="0"/>
          </a:p>
          <a:p>
            <a:r>
              <a:rPr lang="en-US" dirty="0" smtClean="0"/>
              <a:t>Academia unable to develop general formalism</a:t>
            </a:r>
          </a:p>
          <a:p>
            <a:pPr lvl="1"/>
            <a:r>
              <a:rPr lang="en-US" dirty="0" smtClean="0"/>
              <a:t>“Formalism follows function” but didn’t understand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 in recent years we have had more success</a:t>
            </a:r>
          </a:p>
          <a:p>
            <a:pPr lvl="1"/>
            <a:r>
              <a:rPr lang="en-US" dirty="0" smtClean="0"/>
              <a:t>“Management” broadly defined to be control plane</a:t>
            </a:r>
          </a:p>
        </p:txBody>
      </p:sp>
    </p:spTree>
    <p:extLst>
      <p:ext uri="{BB962C8B-B14F-4D97-AF65-F5344CB8AC3E}">
        <p14:creationId xmlns:p14="http://schemas.microsoft.com/office/powerpoint/2010/main" val="353711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Major Change in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designing distributed control protocols</a:t>
            </a:r>
          </a:p>
          <a:p>
            <a:pPr lvl="1"/>
            <a:r>
              <a:rPr lang="en-US" dirty="0" smtClean="0"/>
              <a:t>Now just defining a centralized control function</a:t>
            </a:r>
          </a:p>
          <a:p>
            <a:pPr lvl="1"/>
            <a:endParaRPr lang="en-US" dirty="0"/>
          </a:p>
          <a:p>
            <a:r>
              <a:rPr lang="en-US" dirty="0" smtClean="0"/>
              <a:t>Control program:  </a:t>
            </a:r>
            <a:r>
              <a:rPr lang="pl-PL" b="1" dirty="0" err="1" smtClean="0"/>
              <a:t>Configuration</a:t>
            </a:r>
            <a:r>
              <a:rPr lang="pl-PL" b="1" dirty="0" smtClean="0"/>
              <a:t> </a:t>
            </a:r>
            <a:r>
              <a:rPr lang="pl-PL" b="1" dirty="0"/>
              <a:t>= </a:t>
            </a:r>
            <a:r>
              <a:rPr lang="pl-PL" b="1" dirty="0" err="1" smtClean="0"/>
              <a:t>Function</a:t>
            </a:r>
            <a:r>
              <a:rPr lang="pl-PL" b="1" dirty="0" smtClean="0"/>
              <a:t>(</a:t>
            </a:r>
            <a:r>
              <a:rPr lang="pl-PL" b="1" dirty="0" err="1"/>
              <a:t>view</a:t>
            </a:r>
            <a:r>
              <a:rPr lang="pl-PL" b="1" dirty="0" smtClean="0"/>
              <a:t>)</a:t>
            </a:r>
            <a:endParaRPr lang="en-US" b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Why is this an advance?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uch easier to write, verify, maintain, reason about, ….</a:t>
            </a:r>
          </a:p>
          <a:p>
            <a:pPr lvl="1"/>
            <a:endParaRPr lang="en-US" dirty="0"/>
          </a:p>
          <a:p>
            <a:r>
              <a:rPr lang="en-US" dirty="0" smtClean="0"/>
              <a:t>NOS handles all state dissemination/collection</a:t>
            </a:r>
          </a:p>
          <a:p>
            <a:pPr lvl="1"/>
            <a:r>
              <a:rPr lang="en-US" dirty="0" smtClean="0"/>
              <a:t>Abstraction breaks this off as tractable piece</a:t>
            </a:r>
          </a:p>
          <a:p>
            <a:pPr lvl="1"/>
            <a:r>
              <a:rPr lang="en-US" dirty="0" smtClean="0"/>
              <a:t>Serves as fundamental building block for control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83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Consistency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NOS must achieve eventual consistency</a:t>
            </a:r>
          </a:p>
          <a:p>
            <a:pPr lvl="1"/>
            <a:r>
              <a:rPr lang="en-US" dirty="0" smtClean="0"/>
              <a:t>View eventually consistent with real network</a:t>
            </a:r>
          </a:p>
          <a:p>
            <a:pPr lvl="1"/>
            <a:endParaRPr lang="en-US" dirty="0"/>
          </a:p>
          <a:p>
            <a:r>
              <a:rPr lang="en-US" dirty="0" smtClean="0"/>
              <a:t>The configuration is therefore eventually correct</a:t>
            </a:r>
          </a:p>
          <a:p>
            <a:pPr lvl="1"/>
            <a:r>
              <a:rPr lang="en-US" dirty="0" smtClean="0"/>
              <a:t>Simple function of view</a:t>
            </a:r>
          </a:p>
          <a:p>
            <a:endParaRPr lang="en-US" dirty="0"/>
          </a:p>
          <a:p>
            <a:r>
              <a:rPr lang="en-US" dirty="0" smtClean="0"/>
              <a:t>What about transient conditions?</a:t>
            </a:r>
          </a:p>
          <a:p>
            <a:pPr lvl="1"/>
            <a:r>
              <a:rPr lang="en-US" dirty="0" smtClean="0"/>
              <a:t>Hard to ensure good transient behavior with protocols</a:t>
            </a:r>
          </a:p>
          <a:p>
            <a:pPr lvl="1"/>
            <a:r>
              <a:rPr lang="en-US" dirty="0" smtClean="0"/>
              <a:t>Much easier with NOS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What about distributed NOS (multiple controllers)?</a:t>
            </a:r>
          </a:p>
          <a:p>
            <a:pPr lvl="1"/>
            <a:r>
              <a:rPr lang="en-US" dirty="0" smtClean="0"/>
              <a:t>Need to split up decisions among controllers sensibly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306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</p:nvPr>
        </p:nvSpPr>
        <p:spPr bwMode="auto">
          <a:xfrm>
            <a:off x="242888" y="155575"/>
            <a:ext cx="8901112" cy="56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Why Does This Approach Scale?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878138" y="5221288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Per Packet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878138" y="3925888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Per Flow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878138" y="2554288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Per Network Event</a:t>
            </a:r>
          </a:p>
        </p:txBody>
      </p:sp>
      <p:sp>
        <p:nvSpPr>
          <p:cNvPr id="56326" name="TextBox 29"/>
          <p:cNvSpPr txBox="1">
            <a:spLocks noChangeArrowheads="1"/>
          </p:cNvSpPr>
          <p:nvPr/>
        </p:nvSpPr>
        <p:spPr bwMode="auto">
          <a:xfrm>
            <a:off x="6305079" y="5221288"/>
            <a:ext cx="1801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 smtClean="0"/>
              <a:t>No Consistency</a:t>
            </a:r>
            <a:endParaRPr lang="en-US" sz="1800" dirty="0"/>
          </a:p>
        </p:txBody>
      </p:sp>
      <p:sp>
        <p:nvSpPr>
          <p:cNvPr id="56327" name="TextBox 30"/>
          <p:cNvSpPr txBox="1">
            <a:spLocks noChangeArrowheads="1"/>
          </p:cNvSpPr>
          <p:nvPr/>
        </p:nvSpPr>
        <p:spPr bwMode="auto">
          <a:xfrm>
            <a:off x="6300316" y="3925888"/>
            <a:ext cx="1801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 smtClean="0"/>
              <a:t>No Consistency </a:t>
            </a:r>
            <a:endParaRPr lang="en-US" sz="1800" dirty="0"/>
          </a:p>
        </p:txBody>
      </p:sp>
      <p:sp>
        <p:nvSpPr>
          <p:cNvPr id="56328" name="TextBox 31"/>
          <p:cNvSpPr txBox="1">
            <a:spLocks noChangeArrowheads="1"/>
          </p:cNvSpPr>
          <p:nvPr/>
        </p:nvSpPr>
        <p:spPr bwMode="auto">
          <a:xfrm>
            <a:off x="6082838" y="2630488"/>
            <a:ext cx="24043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 smtClean="0"/>
              <a:t>Eventual Consistency</a:t>
            </a:r>
            <a:endParaRPr lang="en-US" sz="18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658938" y="5068888"/>
            <a:ext cx="5638800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35138" y="3621088"/>
            <a:ext cx="5791200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31" name="TextBox 34"/>
          <p:cNvSpPr txBox="1">
            <a:spLocks noChangeArrowheads="1"/>
          </p:cNvSpPr>
          <p:nvPr/>
        </p:nvSpPr>
        <p:spPr bwMode="auto">
          <a:xfrm>
            <a:off x="1049338" y="5449888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10</a:t>
            </a:r>
            <a:r>
              <a:rPr lang="en-US" sz="1800" baseline="30000" dirty="0"/>
              <a:t>6</a:t>
            </a:r>
            <a:r>
              <a:rPr lang="en-US" sz="1800" dirty="0"/>
              <a:t> – 10</a:t>
            </a:r>
            <a:r>
              <a:rPr lang="en-US" sz="1800" baseline="30000" dirty="0"/>
              <a:t>8</a:t>
            </a:r>
            <a:r>
              <a:rPr lang="en-US" sz="1800" dirty="0"/>
              <a:t>/s</a:t>
            </a:r>
            <a:endParaRPr lang="en-US" sz="1800" baseline="30000" dirty="0"/>
          </a:p>
        </p:txBody>
      </p:sp>
      <p:sp>
        <p:nvSpPr>
          <p:cNvPr id="56332" name="TextBox 35"/>
          <p:cNvSpPr txBox="1">
            <a:spLocks noChangeArrowheads="1"/>
          </p:cNvSpPr>
          <p:nvPr/>
        </p:nvSpPr>
        <p:spPr bwMode="auto">
          <a:xfrm>
            <a:off x="1049338" y="4078288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10</a:t>
            </a:r>
            <a:r>
              <a:rPr lang="en-US" sz="1800" baseline="30000" dirty="0"/>
              <a:t>3</a:t>
            </a:r>
            <a:r>
              <a:rPr lang="en-US" sz="1800" dirty="0"/>
              <a:t> – 10</a:t>
            </a:r>
            <a:r>
              <a:rPr lang="en-US" sz="1800" baseline="30000" dirty="0"/>
              <a:t>6</a:t>
            </a:r>
            <a:r>
              <a:rPr lang="en-US" sz="1800" dirty="0"/>
              <a:t>/s</a:t>
            </a:r>
            <a:endParaRPr lang="en-US" sz="1800" baseline="30000" dirty="0"/>
          </a:p>
        </p:txBody>
      </p:sp>
      <p:sp>
        <p:nvSpPr>
          <p:cNvPr id="56333" name="TextBox 36"/>
          <p:cNvSpPr txBox="1">
            <a:spLocks noChangeArrowheads="1"/>
          </p:cNvSpPr>
          <p:nvPr/>
        </p:nvSpPr>
        <p:spPr bwMode="auto">
          <a:xfrm>
            <a:off x="1049338" y="2770188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10</a:t>
            </a:r>
            <a:r>
              <a:rPr lang="en-US" sz="1800" baseline="30000"/>
              <a:t>1</a:t>
            </a:r>
            <a:r>
              <a:rPr lang="en-US" sz="1800"/>
              <a:t> – 10</a:t>
            </a:r>
            <a:r>
              <a:rPr lang="en-US" sz="1800" baseline="30000"/>
              <a:t>3</a:t>
            </a:r>
            <a:r>
              <a:rPr lang="en-US" sz="1800"/>
              <a:t>/s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658938" y="2393950"/>
            <a:ext cx="57912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2878138" y="1403350"/>
            <a:ext cx="2971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rPr>
              <a:t>Modification of Control Program</a:t>
            </a:r>
            <a:endParaRPr lang="en-US" dirty="0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6336" name="TextBox 39"/>
          <p:cNvSpPr txBox="1">
            <a:spLocks noChangeArrowheads="1"/>
          </p:cNvSpPr>
          <p:nvPr/>
        </p:nvSpPr>
        <p:spPr bwMode="auto">
          <a:xfrm>
            <a:off x="6130030" y="1519238"/>
            <a:ext cx="2186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/>
              <a:t>S</a:t>
            </a:r>
            <a:r>
              <a:rPr lang="en-US" sz="1800" dirty="0" smtClean="0"/>
              <a:t>trong </a:t>
            </a:r>
            <a:r>
              <a:rPr lang="en-US" sz="1800" dirty="0"/>
              <a:t>C</a:t>
            </a:r>
            <a:r>
              <a:rPr lang="en-US" sz="1800" dirty="0" smtClean="0"/>
              <a:t>onsistency</a:t>
            </a:r>
            <a:endParaRPr lang="en-US" sz="1800" dirty="0"/>
          </a:p>
        </p:txBody>
      </p:sp>
      <p:sp>
        <p:nvSpPr>
          <p:cNvPr id="56337" name="TextBox 40"/>
          <p:cNvSpPr txBox="1">
            <a:spLocks noChangeArrowheads="1"/>
          </p:cNvSpPr>
          <p:nvPr/>
        </p:nvSpPr>
        <p:spPr bwMode="auto">
          <a:xfrm>
            <a:off x="1362075" y="1519238"/>
            <a:ext cx="890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0 - 10/s</a:t>
            </a:r>
          </a:p>
        </p:txBody>
      </p:sp>
    </p:spTree>
    <p:extLst>
      <p:ext uri="{BB962C8B-B14F-4D97-AF65-F5344CB8AC3E}">
        <p14:creationId xmlns:p14="http://schemas.microsoft.com/office/powerpoint/2010/main" val="120048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56326" grpId="0"/>
      <p:bldP spid="56327" grpId="0"/>
      <p:bldP spid="56328" grpId="0"/>
      <p:bldP spid="56331" grpId="0"/>
      <p:bldP spid="56332" grpId="0"/>
      <p:bldP spid="56333" grpId="0"/>
      <p:bldP spid="39" grpId="0" animBg="1"/>
      <p:bldP spid="56336" grpId="0"/>
      <p:bldP spid="563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Performance Good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Architect </a:t>
            </a:r>
            <a:r>
              <a:rPr lang="en-US" i="1" dirty="0" smtClean="0"/>
              <a:t>for simplicity, engineer </a:t>
            </a:r>
            <a:r>
              <a:rPr lang="en-US" i="1" dirty="0"/>
              <a:t>for </a:t>
            </a:r>
            <a:r>
              <a:rPr lang="en-US" i="1" dirty="0" smtClean="0"/>
              <a:t>performance</a:t>
            </a:r>
          </a:p>
          <a:p>
            <a:pPr lvl="1"/>
            <a:r>
              <a:rPr lang="en-US" dirty="0" smtClean="0"/>
              <a:t>Networking is often too fixated on performance…</a:t>
            </a:r>
          </a:p>
          <a:p>
            <a:pPr lvl="1"/>
            <a:r>
              <a:rPr lang="en-US" dirty="0" smtClean="0"/>
              <a:t>…at the expense of simplicity!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Many engineering tricks can help SDN performance</a:t>
            </a:r>
          </a:p>
          <a:p>
            <a:pPr lvl="1"/>
            <a:r>
              <a:rPr lang="en-US" dirty="0" smtClean="0"/>
              <a:t>Cached state, backup paths, ….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View SDN as general paradigm, not specific design</a:t>
            </a:r>
          </a:p>
          <a:p>
            <a:pPr lvl="1"/>
            <a:r>
              <a:rPr lang="en-US" b="1" dirty="0" smtClean="0"/>
              <a:t>SDN principle: configuration derived from global state</a:t>
            </a:r>
          </a:p>
          <a:p>
            <a:pPr lvl="1"/>
            <a:r>
              <a:rPr lang="en-US" dirty="0" smtClean="0"/>
              <a:t>“Configuration” can include general device behaviors</a:t>
            </a:r>
          </a:p>
          <a:p>
            <a:pPr lvl="1"/>
            <a:r>
              <a:rPr lang="en-US" dirty="0" smtClean="0"/>
              <a:t>SDN ≠ </a:t>
            </a:r>
            <a:r>
              <a:rPr lang="en-US" dirty="0" err="1" smtClean="0"/>
              <a:t>OpenFlow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0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Are We Done Yet?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approach requires control program (or operator) to configure each individual network device</a:t>
            </a:r>
          </a:p>
          <a:p>
            <a:endParaRPr lang="en-US" dirty="0"/>
          </a:p>
          <a:p>
            <a:r>
              <a:rPr lang="en-US" dirty="0" smtClean="0"/>
              <a:t>This is much more complicated than it should be!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NOS eases </a:t>
            </a:r>
            <a:r>
              <a:rPr lang="en-US" b="1" dirty="0" smtClean="0"/>
              <a:t>implementation</a:t>
            </a:r>
            <a:r>
              <a:rPr lang="en-US" dirty="0" smtClean="0"/>
              <a:t> of functionality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does not help </a:t>
            </a:r>
            <a:r>
              <a:rPr lang="en-US" b="1" dirty="0" smtClean="0"/>
              <a:t>specification</a:t>
            </a:r>
            <a:r>
              <a:rPr lang="en-US" dirty="0" smtClean="0"/>
              <a:t> of functionality!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need a </a:t>
            </a:r>
            <a:r>
              <a:rPr lang="en-US" b="1" dirty="0" smtClean="0"/>
              <a:t>specification abstraction</a:t>
            </a:r>
          </a:p>
        </p:txBody>
      </p:sp>
    </p:spTree>
    <p:extLst>
      <p:ext uri="{BB962C8B-B14F-4D97-AF65-F5344CB8AC3E}">
        <p14:creationId xmlns:p14="http://schemas.microsoft.com/office/powerpoint/2010/main" val="213718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control program abstract view of network</a:t>
            </a:r>
          </a:p>
          <a:p>
            <a:pPr lvl="1"/>
            <a:r>
              <a:rPr lang="en-US" dirty="0" smtClean="0"/>
              <a:t>Where abstract view is function of global view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Then, control program is abstract mapping</a:t>
            </a:r>
          </a:p>
          <a:p>
            <a:pPr lvl="1"/>
            <a:r>
              <a:rPr lang="en-US" dirty="0" smtClean="0"/>
              <a:t>Abstract configuration = Function(abstract view) </a:t>
            </a:r>
          </a:p>
          <a:p>
            <a:pPr lvl="1"/>
            <a:endParaRPr lang="en-US" dirty="0"/>
          </a:p>
          <a:p>
            <a:r>
              <a:rPr lang="en-US" b="1" dirty="0" smtClean="0"/>
              <a:t>Model just enough detail to </a:t>
            </a:r>
            <a:r>
              <a:rPr lang="en-US" b="1" u="sng" dirty="0" smtClean="0"/>
              <a:t>specify</a:t>
            </a:r>
            <a:r>
              <a:rPr lang="en-US" b="1" dirty="0" smtClean="0"/>
              <a:t> goals</a:t>
            </a:r>
          </a:p>
          <a:p>
            <a:pPr lvl="1"/>
            <a:r>
              <a:rPr lang="en-US" b="1" dirty="0" smtClean="0"/>
              <a:t>Don’t provide information needed to </a:t>
            </a:r>
            <a:r>
              <a:rPr lang="en-US" b="1" u="sng" dirty="0" smtClean="0"/>
              <a:t>implement</a:t>
            </a:r>
            <a:r>
              <a:rPr lang="en-US" b="1" dirty="0" smtClean="0"/>
              <a:t> goals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239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Simple Example: Access Control</a:t>
            </a:r>
            <a:endParaRPr lang="en-US" dirty="0"/>
          </a:p>
        </p:txBody>
      </p:sp>
      <p:cxnSp>
        <p:nvCxnSpPr>
          <p:cNvPr id="6" name="Straight Connector 5"/>
          <p:cNvCxnSpPr>
            <a:stCxn id="18" idx="5"/>
            <a:endCxn id="19" idx="1"/>
          </p:cNvCxnSpPr>
          <p:nvPr/>
        </p:nvCxnSpPr>
        <p:spPr bwMode="auto">
          <a:xfrm>
            <a:off x="4347065" y="4623064"/>
            <a:ext cx="392720" cy="4218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endCxn id="18" idx="2"/>
          </p:cNvCxnSpPr>
          <p:nvPr/>
        </p:nvCxnSpPr>
        <p:spPr bwMode="auto">
          <a:xfrm>
            <a:off x="3018935" y="4076700"/>
            <a:ext cx="905365" cy="3937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1" idx="7"/>
          </p:cNvCxnSpPr>
          <p:nvPr/>
        </p:nvCxnSpPr>
        <p:spPr bwMode="auto">
          <a:xfrm flipV="1">
            <a:off x="2931015" y="4613605"/>
            <a:ext cx="1027720" cy="3772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20" idx="0"/>
          </p:cNvCxnSpPr>
          <p:nvPr/>
        </p:nvCxnSpPr>
        <p:spPr bwMode="auto">
          <a:xfrm>
            <a:off x="2895600" y="5321300"/>
            <a:ext cx="590550" cy="431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endCxn id="20" idx="3"/>
          </p:cNvCxnSpPr>
          <p:nvPr/>
        </p:nvCxnSpPr>
        <p:spPr bwMode="auto">
          <a:xfrm flipV="1">
            <a:off x="2641600" y="6121664"/>
            <a:ext cx="669435" cy="3553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5"/>
          </p:cNvCxnSpPr>
          <p:nvPr/>
        </p:nvCxnSpPr>
        <p:spPr bwMode="auto">
          <a:xfrm>
            <a:off x="3661265" y="6121664"/>
            <a:ext cx="586885" cy="1902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568450" y="5168900"/>
            <a:ext cx="939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0" idx="6"/>
            <a:endCxn id="19" idx="3"/>
          </p:cNvCxnSpPr>
          <p:nvPr/>
        </p:nvCxnSpPr>
        <p:spPr bwMode="auto">
          <a:xfrm flipV="1">
            <a:off x="3733800" y="5350205"/>
            <a:ext cx="1005985" cy="6187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8" idx="7"/>
          </p:cNvCxnSpPr>
          <p:nvPr/>
        </p:nvCxnSpPr>
        <p:spPr bwMode="auto">
          <a:xfrm flipV="1">
            <a:off x="4347065" y="3702050"/>
            <a:ext cx="939800" cy="6156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7" idx="3"/>
          </p:cNvCxnSpPr>
          <p:nvPr/>
        </p:nvCxnSpPr>
        <p:spPr bwMode="auto">
          <a:xfrm flipV="1">
            <a:off x="781050" y="5321564"/>
            <a:ext cx="364635" cy="5458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 bwMode="auto">
          <a:xfrm>
            <a:off x="1073150" y="49530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924300" y="42545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67250" y="4981641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238500" y="57531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508250" y="49276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81050" y="4635500"/>
            <a:ext cx="364635" cy="3461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 bwMode="auto">
          <a:xfrm>
            <a:off x="5067300" y="59690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715000" y="4397705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248400" y="5689600"/>
            <a:ext cx="495300" cy="431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3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cxnSp>
        <p:nvCxnSpPr>
          <p:cNvPr id="42" name="Straight Connector 41"/>
          <p:cNvCxnSpPr>
            <a:stCxn id="33" idx="7"/>
          </p:cNvCxnSpPr>
          <p:nvPr/>
        </p:nvCxnSpPr>
        <p:spPr bwMode="auto">
          <a:xfrm flipV="1">
            <a:off x="6137765" y="3946657"/>
            <a:ext cx="980585" cy="5142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2" idx="6"/>
            <a:endCxn id="34" idx="2"/>
          </p:cNvCxnSpPr>
          <p:nvPr/>
        </p:nvCxnSpPr>
        <p:spPr bwMode="auto">
          <a:xfrm flipV="1">
            <a:off x="5562600" y="5905500"/>
            <a:ext cx="685800" cy="279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3" idx="5"/>
            <a:endCxn id="34" idx="0"/>
          </p:cNvCxnSpPr>
          <p:nvPr/>
        </p:nvCxnSpPr>
        <p:spPr bwMode="auto">
          <a:xfrm>
            <a:off x="6137765" y="4766269"/>
            <a:ext cx="358285" cy="9233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5"/>
            <a:endCxn id="32" idx="0"/>
          </p:cNvCxnSpPr>
          <p:nvPr/>
        </p:nvCxnSpPr>
        <p:spPr bwMode="auto">
          <a:xfrm>
            <a:off x="5090015" y="5350205"/>
            <a:ext cx="224935" cy="6187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9" idx="7"/>
            <a:endCxn id="33" idx="3"/>
          </p:cNvCxnSpPr>
          <p:nvPr/>
        </p:nvCxnSpPr>
        <p:spPr bwMode="auto">
          <a:xfrm flipV="1">
            <a:off x="5090015" y="4766269"/>
            <a:ext cx="697520" cy="2786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4" idx="5"/>
          </p:cNvCxnSpPr>
          <p:nvPr/>
        </p:nvCxnSpPr>
        <p:spPr bwMode="auto">
          <a:xfrm>
            <a:off x="6671165" y="6058164"/>
            <a:ext cx="447185" cy="5839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2" idx="5"/>
          </p:cNvCxnSpPr>
          <p:nvPr/>
        </p:nvCxnSpPr>
        <p:spPr bwMode="auto">
          <a:xfrm>
            <a:off x="5490065" y="6337564"/>
            <a:ext cx="647700" cy="304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4" idx="7"/>
          </p:cNvCxnSpPr>
          <p:nvPr/>
        </p:nvCxnSpPr>
        <p:spPr bwMode="auto">
          <a:xfrm flipV="1">
            <a:off x="6671165" y="5413441"/>
            <a:ext cx="599585" cy="33939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21" idx="3"/>
          </p:cNvCxnSpPr>
          <p:nvPr/>
        </p:nvCxnSpPr>
        <p:spPr bwMode="auto">
          <a:xfrm flipV="1">
            <a:off x="1972165" y="5296164"/>
            <a:ext cx="608620" cy="4439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2" idx="3"/>
          </p:cNvCxnSpPr>
          <p:nvPr/>
        </p:nvCxnSpPr>
        <p:spPr bwMode="auto">
          <a:xfrm flipH="1">
            <a:off x="4419601" y="6337564"/>
            <a:ext cx="720234" cy="304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334250" y="4613605"/>
            <a:ext cx="1682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Full Network View</a:t>
            </a:r>
            <a:endParaRPr lang="en-US" sz="2400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3336435" y="1009914"/>
            <a:ext cx="5464665" cy="2577572"/>
            <a:chOff x="3336435" y="1009914"/>
            <a:chExt cx="5464665" cy="2577572"/>
          </a:xfrm>
        </p:grpSpPr>
        <p:sp>
          <p:nvSpPr>
            <p:cNvPr id="22" name="Oval 21"/>
            <p:cNvSpPr/>
            <p:nvPr/>
          </p:nvSpPr>
          <p:spPr bwMode="auto">
            <a:xfrm>
              <a:off x="3924300" y="1549400"/>
              <a:ext cx="1638300" cy="149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 flipV="1">
              <a:off x="5162550" y="1241558"/>
              <a:ext cx="400050" cy="46024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22" idx="0"/>
            </p:cNvCxnSpPr>
            <p:nvPr/>
          </p:nvCxnSpPr>
          <p:spPr bwMode="auto">
            <a:xfrm flipH="1" flipV="1">
              <a:off x="4739785" y="1009914"/>
              <a:ext cx="3665" cy="53948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 flipV="1">
              <a:off x="5490065" y="1663701"/>
              <a:ext cx="529735" cy="3825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>
              <a:off x="5544530" y="2314441"/>
              <a:ext cx="59323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22" idx="1"/>
            </p:cNvCxnSpPr>
            <p:nvPr/>
          </p:nvCxnSpPr>
          <p:spPr bwMode="auto">
            <a:xfrm flipH="1" flipV="1">
              <a:off x="3817728" y="1241558"/>
              <a:ext cx="346495" cy="52730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 flipH="1" flipV="1">
              <a:off x="3336435" y="1768865"/>
              <a:ext cx="647702" cy="27735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auto">
            <a:xfrm>
              <a:off x="3361835" y="2314441"/>
              <a:ext cx="59323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auto">
            <a:xfrm flipH="1" flipV="1">
              <a:off x="4736120" y="3048000"/>
              <a:ext cx="3665" cy="53948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auto">
            <a:xfrm>
              <a:off x="5377597" y="2749282"/>
              <a:ext cx="529735" cy="29871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auto">
            <a:xfrm>
              <a:off x="5089162" y="2940542"/>
              <a:ext cx="288435" cy="52655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3984137" y="2940542"/>
              <a:ext cx="400050" cy="46024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 flipV="1">
              <a:off x="3524250" y="2665480"/>
              <a:ext cx="529735" cy="3825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6743700" y="1815388"/>
              <a:ext cx="20574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Abstract Network</a:t>
              </a:r>
            </a:p>
            <a:p>
              <a:r>
                <a:rPr lang="en-US" sz="2400" dirty="0" smtClean="0"/>
                <a:t>View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6605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367338" y="2438400"/>
            <a:ext cx="1422400" cy="12525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3860800" y="2455863"/>
            <a:ext cx="1422400" cy="12525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2"/>
          <p:cNvSpPr>
            <a:spLocks noChangeArrowheads="1"/>
          </p:cNvSpPr>
          <p:nvPr/>
        </p:nvSpPr>
        <p:spPr bwMode="auto">
          <a:xfrm>
            <a:off x="2268538" y="2489200"/>
            <a:ext cx="1558925" cy="12192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charset="0"/>
                <a:cs typeface="Arial" charset="0"/>
              </a:rPr>
              <a:t>More Detailed Abstract Model</a:t>
            </a:r>
            <a:endParaRPr lang="en-US" dirty="0">
              <a:latin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65388" y="25574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541588" y="25955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693988" y="25955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846388" y="25955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98788" y="25955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92400" y="2709863"/>
            <a:ext cx="1071563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20963" y="2786063"/>
            <a:ext cx="106997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44763" y="2862263"/>
            <a:ext cx="106997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68563" y="2938463"/>
            <a:ext cx="106997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38588" y="25066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014788" y="25447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167188" y="25447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319588" y="25447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71988" y="2544763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65600" y="2659063"/>
            <a:ext cx="1071563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94163" y="2735263"/>
            <a:ext cx="106997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17963" y="2811463"/>
            <a:ext cx="106997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41763" y="2887663"/>
            <a:ext cx="106997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427663" y="2524125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503863" y="2562225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656263" y="2562225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08663" y="2562225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961063" y="2562225"/>
            <a:ext cx="688975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54675" y="2676525"/>
            <a:ext cx="10715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83238" y="2752725"/>
            <a:ext cx="10699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07038" y="2828925"/>
            <a:ext cx="10699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30838" y="2905125"/>
            <a:ext cx="10699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86" name="TextBox 33"/>
          <p:cNvSpPr txBox="1">
            <a:spLocks noChangeArrowheads="1"/>
          </p:cNvSpPr>
          <p:nvPr/>
        </p:nvSpPr>
        <p:spPr bwMode="auto">
          <a:xfrm>
            <a:off x="2659063" y="31829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L2</a:t>
            </a:r>
          </a:p>
        </p:txBody>
      </p:sp>
      <p:sp>
        <p:nvSpPr>
          <p:cNvPr id="23587" name="TextBox 34"/>
          <p:cNvSpPr txBox="1">
            <a:spLocks noChangeArrowheads="1"/>
          </p:cNvSpPr>
          <p:nvPr/>
        </p:nvSpPr>
        <p:spPr bwMode="auto">
          <a:xfrm>
            <a:off x="4148138" y="3217863"/>
            <a:ext cx="527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L3</a:t>
            </a:r>
          </a:p>
        </p:txBody>
      </p:sp>
      <p:sp>
        <p:nvSpPr>
          <p:cNvPr id="23588" name="TextBox 35"/>
          <p:cNvSpPr txBox="1">
            <a:spLocks noChangeArrowheads="1"/>
          </p:cNvSpPr>
          <p:nvPr/>
        </p:nvSpPr>
        <p:spPr bwMode="auto">
          <a:xfrm>
            <a:off x="5773738" y="3217863"/>
            <a:ext cx="785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ACL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524000" y="2903538"/>
            <a:ext cx="71120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840538" y="2938463"/>
            <a:ext cx="711200" cy="7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91" name="TextBox 30"/>
          <p:cNvSpPr txBox="1">
            <a:spLocks noChangeArrowheads="1"/>
          </p:cNvSpPr>
          <p:nvPr/>
        </p:nvSpPr>
        <p:spPr bwMode="auto">
          <a:xfrm>
            <a:off x="457200" y="3106738"/>
            <a:ext cx="1030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Packet In</a:t>
            </a:r>
          </a:p>
        </p:txBody>
      </p:sp>
      <p:sp>
        <p:nvSpPr>
          <p:cNvPr id="23592" name="TextBox 30"/>
          <p:cNvSpPr txBox="1">
            <a:spLocks noChangeArrowheads="1"/>
          </p:cNvSpPr>
          <p:nvPr/>
        </p:nvSpPr>
        <p:spPr bwMode="auto">
          <a:xfrm>
            <a:off x="7129463" y="3157538"/>
            <a:ext cx="1325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Packet Out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193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Service model can generally be described by a table pipeline</a:t>
            </a:r>
          </a:p>
        </p:txBody>
      </p:sp>
    </p:spTree>
    <p:extLst>
      <p:ext uri="{BB962C8B-B14F-4D97-AF65-F5344CB8AC3E}">
        <p14:creationId xmlns:p14="http://schemas.microsoft.com/office/powerpoint/2010/main" val="92967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charset="0"/>
                <a:cs typeface="Arial" charset="0"/>
              </a:rPr>
              <a:t>Implementing Specification Abstraction</a:t>
            </a:r>
            <a:endParaRPr lang="en-US" dirty="0">
              <a:latin typeface="Arial" charset="0"/>
              <a:cs typeface="Arial" charset="0"/>
            </a:endParaRPr>
          </a:p>
        </p:txBody>
      </p:sp>
      <p:grpSp>
        <p:nvGrpSpPr>
          <p:cNvPr id="33816" name="Group 27"/>
          <p:cNvGrpSpPr>
            <a:grpSpLocks/>
          </p:cNvGrpSpPr>
          <p:nvPr/>
        </p:nvGrpSpPr>
        <p:grpSpPr bwMode="auto">
          <a:xfrm>
            <a:off x="6226354" y="1393825"/>
            <a:ext cx="2892247" cy="1350963"/>
            <a:chOff x="6038850" y="1393825"/>
            <a:chExt cx="2890748" cy="1350963"/>
          </a:xfrm>
        </p:grpSpPr>
        <p:pic>
          <p:nvPicPr>
            <p:cNvPr id="33819" name="Picture 32" descr="cloud_yellow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8850" y="1393825"/>
              <a:ext cx="2890748" cy="1350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6581316" y="1992313"/>
              <a:ext cx="633085" cy="43497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</a:rPr>
                <a:t>L2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293734" y="1984375"/>
              <a:ext cx="634671" cy="43497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</a:rPr>
                <a:t>L3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07739" y="1989138"/>
              <a:ext cx="633084" cy="43497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2"/>
                  </a:solidFill>
                </a:rPr>
                <a:t>ACL</a:t>
              </a:r>
            </a:p>
          </p:txBody>
        </p:sp>
      </p:grpSp>
      <p:cxnSp>
        <p:nvCxnSpPr>
          <p:cNvPr id="24" name="Straight Arrow Connector 23"/>
          <p:cNvCxnSpPr/>
          <p:nvPr/>
        </p:nvCxnSpPr>
        <p:spPr bwMode="auto">
          <a:xfrm>
            <a:off x="7807859" y="2733379"/>
            <a:ext cx="0" cy="2016421"/>
          </a:xfrm>
          <a:prstGeom prst="straightConnector1">
            <a:avLst/>
          </a:prstGeom>
          <a:ln w="76200" cmpd="sng"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6773042" y="4749800"/>
            <a:ext cx="1828800" cy="828507"/>
            <a:chOff x="781050" y="3702050"/>
            <a:chExt cx="6489700" cy="2940050"/>
          </a:xfrm>
        </p:grpSpPr>
        <p:cxnSp>
          <p:nvCxnSpPr>
            <p:cNvPr id="16" name="Straight Connector 15"/>
            <p:cNvCxnSpPr>
              <a:stCxn id="28" idx="5"/>
              <a:endCxn id="29" idx="1"/>
            </p:cNvCxnSpPr>
            <p:nvPr/>
          </p:nvCxnSpPr>
          <p:spPr bwMode="auto">
            <a:xfrm>
              <a:off x="4347065" y="4623064"/>
              <a:ext cx="392720" cy="4218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endCxn id="28" idx="2"/>
            </p:cNvCxnSpPr>
            <p:nvPr/>
          </p:nvCxnSpPr>
          <p:spPr bwMode="auto">
            <a:xfrm>
              <a:off x="3018935" y="4076700"/>
              <a:ext cx="905365" cy="393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1" idx="7"/>
            </p:cNvCxnSpPr>
            <p:nvPr/>
          </p:nvCxnSpPr>
          <p:spPr bwMode="auto">
            <a:xfrm flipV="1">
              <a:off x="2931015" y="4613605"/>
              <a:ext cx="1027720" cy="37723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endCxn id="30" idx="0"/>
            </p:cNvCxnSpPr>
            <p:nvPr/>
          </p:nvCxnSpPr>
          <p:spPr bwMode="auto">
            <a:xfrm>
              <a:off x="2895600" y="5321300"/>
              <a:ext cx="590550" cy="431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endCxn id="30" idx="3"/>
            </p:cNvCxnSpPr>
            <p:nvPr/>
          </p:nvCxnSpPr>
          <p:spPr bwMode="auto">
            <a:xfrm flipV="1">
              <a:off x="2641600" y="6121664"/>
              <a:ext cx="669435" cy="35533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30" idx="5"/>
            </p:cNvCxnSpPr>
            <p:nvPr/>
          </p:nvCxnSpPr>
          <p:spPr bwMode="auto">
            <a:xfrm>
              <a:off x="3661265" y="6121664"/>
              <a:ext cx="586885" cy="19023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auto">
            <a:xfrm>
              <a:off x="1568450" y="5168900"/>
              <a:ext cx="9398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stCxn id="30" idx="6"/>
              <a:endCxn id="29" idx="3"/>
            </p:cNvCxnSpPr>
            <p:nvPr/>
          </p:nvCxnSpPr>
          <p:spPr bwMode="auto">
            <a:xfrm flipV="1">
              <a:off x="3733800" y="5350205"/>
              <a:ext cx="1005985" cy="61879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28" idx="7"/>
            </p:cNvCxnSpPr>
            <p:nvPr/>
          </p:nvCxnSpPr>
          <p:spPr bwMode="auto">
            <a:xfrm flipV="1">
              <a:off x="4347065" y="3702050"/>
              <a:ext cx="939800" cy="61568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7" idx="3"/>
            </p:cNvCxnSpPr>
            <p:nvPr/>
          </p:nvCxnSpPr>
          <p:spPr bwMode="auto">
            <a:xfrm flipV="1">
              <a:off x="781050" y="5321564"/>
              <a:ext cx="364635" cy="54583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 bwMode="auto">
            <a:xfrm>
              <a:off x="1073150" y="4953000"/>
              <a:ext cx="495300" cy="43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3924300" y="4254500"/>
              <a:ext cx="495300" cy="43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667250" y="4981641"/>
              <a:ext cx="495300" cy="43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3238500" y="5753100"/>
              <a:ext cx="495300" cy="43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508250" y="4927600"/>
              <a:ext cx="495300" cy="43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781050" y="4635500"/>
              <a:ext cx="364635" cy="34614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 bwMode="auto">
            <a:xfrm>
              <a:off x="5067300" y="5969000"/>
              <a:ext cx="495300" cy="43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5715000" y="4397705"/>
              <a:ext cx="495300" cy="43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6248400" y="5689600"/>
              <a:ext cx="495300" cy="43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3" charset="0"/>
                <a:ea typeface="ＭＳ Ｐゴシック" pitchFamily="33" charset="-128"/>
                <a:cs typeface="ＭＳ Ｐゴシック" pitchFamily="33" charset="-128"/>
              </a:endParaRPr>
            </a:p>
          </p:txBody>
        </p:sp>
        <p:cxnSp>
          <p:nvCxnSpPr>
            <p:cNvPr id="36" name="Straight Connector 35"/>
            <p:cNvCxnSpPr>
              <a:stCxn id="34" idx="7"/>
            </p:cNvCxnSpPr>
            <p:nvPr/>
          </p:nvCxnSpPr>
          <p:spPr bwMode="auto">
            <a:xfrm flipV="1">
              <a:off x="6137765" y="3946657"/>
              <a:ext cx="980585" cy="51428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6"/>
              <a:endCxn id="35" idx="2"/>
            </p:cNvCxnSpPr>
            <p:nvPr/>
          </p:nvCxnSpPr>
          <p:spPr bwMode="auto">
            <a:xfrm flipV="1">
              <a:off x="5562600" y="5905500"/>
              <a:ext cx="685800" cy="279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34" idx="5"/>
              <a:endCxn id="35" idx="0"/>
            </p:cNvCxnSpPr>
            <p:nvPr/>
          </p:nvCxnSpPr>
          <p:spPr bwMode="auto">
            <a:xfrm>
              <a:off x="6137765" y="4766269"/>
              <a:ext cx="358285" cy="92333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29" idx="5"/>
              <a:endCxn id="33" idx="0"/>
            </p:cNvCxnSpPr>
            <p:nvPr/>
          </p:nvCxnSpPr>
          <p:spPr bwMode="auto">
            <a:xfrm>
              <a:off x="5090015" y="5350205"/>
              <a:ext cx="224935" cy="61879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29" idx="7"/>
              <a:endCxn id="34" idx="3"/>
            </p:cNvCxnSpPr>
            <p:nvPr/>
          </p:nvCxnSpPr>
          <p:spPr bwMode="auto">
            <a:xfrm flipV="1">
              <a:off x="5090015" y="4766269"/>
              <a:ext cx="697520" cy="2786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5" idx="5"/>
            </p:cNvCxnSpPr>
            <p:nvPr/>
          </p:nvCxnSpPr>
          <p:spPr bwMode="auto">
            <a:xfrm>
              <a:off x="6671165" y="6058164"/>
              <a:ext cx="447185" cy="58393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3" idx="5"/>
            </p:cNvCxnSpPr>
            <p:nvPr/>
          </p:nvCxnSpPr>
          <p:spPr bwMode="auto">
            <a:xfrm>
              <a:off x="5490065" y="6337564"/>
              <a:ext cx="647700" cy="30453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5" idx="7"/>
            </p:cNvCxnSpPr>
            <p:nvPr/>
          </p:nvCxnSpPr>
          <p:spPr bwMode="auto">
            <a:xfrm flipV="1">
              <a:off x="6671165" y="5413441"/>
              <a:ext cx="599585" cy="33939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31" idx="3"/>
            </p:cNvCxnSpPr>
            <p:nvPr/>
          </p:nvCxnSpPr>
          <p:spPr bwMode="auto">
            <a:xfrm flipV="1">
              <a:off x="1972165" y="5296164"/>
              <a:ext cx="608620" cy="44397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3" idx="3"/>
            </p:cNvCxnSpPr>
            <p:nvPr/>
          </p:nvCxnSpPr>
          <p:spPr bwMode="auto">
            <a:xfrm flipH="1">
              <a:off x="4419601" y="6337564"/>
              <a:ext cx="720234" cy="30453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00513" y="2655331"/>
            <a:ext cx="599207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</a:rPr>
              <a:t>Network Hypervisor </a:t>
            </a:r>
          </a:p>
          <a:p>
            <a:pPr algn="ctr"/>
            <a:r>
              <a:rPr lang="en-US" sz="3200" b="1" dirty="0" smtClean="0">
                <a:solidFill>
                  <a:srgbClr val="008000"/>
                </a:solidFill>
              </a:rPr>
              <a:t>(</a:t>
            </a:r>
            <a:r>
              <a:rPr lang="en-US" sz="3200" b="1" dirty="0" err="1" smtClean="0">
                <a:solidFill>
                  <a:srgbClr val="008000"/>
                </a:solidFill>
              </a:rPr>
              <a:t>Nypervisor</a:t>
            </a:r>
            <a:r>
              <a:rPr lang="en-US" sz="3200" b="1" dirty="0" smtClean="0">
                <a:solidFill>
                  <a:srgbClr val="008000"/>
                </a:solidFill>
              </a:rPr>
              <a:t>)</a:t>
            </a:r>
            <a:br>
              <a:rPr lang="en-US" sz="3200" b="1" dirty="0" smtClean="0">
                <a:solidFill>
                  <a:srgbClr val="008000"/>
                </a:solidFill>
              </a:rPr>
            </a:br>
            <a:endParaRPr lang="en-US" sz="3200" b="1" dirty="0" smtClean="0">
              <a:solidFill>
                <a:srgbClr val="008000"/>
              </a:solidFill>
            </a:endParaRPr>
          </a:p>
          <a:p>
            <a:pPr algn="ctr"/>
            <a:r>
              <a:rPr lang="en-US" sz="2800" b="1" dirty="0" smtClean="0"/>
              <a:t>“Compiles” abstract pipeline </a:t>
            </a:r>
          </a:p>
          <a:p>
            <a:pPr algn="ctr"/>
            <a:r>
              <a:rPr lang="en-US" sz="2800" b="1" dirty="0" smtClean="0"/>
              <a:t>into physical configuration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800" dirty="0" smtClean="0">
                <a:solidFill>
                  <a:srgbClr val="8B0F0A"/>
                </a:solidFill>
                <a:latin typeface="+mn-lt"/>
                <a:ea typeface="ＭＳ Ｐゴシック" pitchFamily="33" charset="-128"/>
              </a:rPr>
              <a:t>Hypervisors map </a:t>
            </a:r>
            <a:r>
              <a:rPr lang="en-US" sz="2800" dirty="0">
                <a:solidFill>
                  <a:srgbClr val="8B0F0A"/>
                </a:solidFill>
                <a:latin typeface="+mn-lt"/>
                <a:ea typeface="ＭＳ Ｐゴシック" pitchFamily="33" charset="-128"/>
              </a:rPr>
              <a:t>logical functionality </a:t>
            </a:r>
          </a:p>
          <a:p>
            <a:pPr algn="ctr"/>
            <a:r>
              <a:rPr lang="en-US" sz="2800" dirty="0">
                <a:solidFill>
                  <a:srgbClr val="8B0F0A"/>
                </a:solidFill>
                <a:latin typeface="+mn-lt"/>
                <a:ea typeface="ＭＳ Ｐゴシック" pitchFamily="33" charset="-128"/>
              </a:rPr>
              <a:t>onto physical infrastructure</a:t>
            </a:r>
          </a:p>
          <a:p>
            <a:pPr algn="ctr"/>
            <a:r>
              <a:rPr lang="en-US" sz="2400" dirty="0">
                <a:solidFill>
                  <a:srgbClr val="8B0F0A"/>
                </a:solidFill>
                <a:latin typeface="+mn-lt"/>
                <a:ea typeface="ＭＳ Ｐゴシック" pitchFamily="33" charset="-128"/>
              </a:rPr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2990" y="1938674"/>
            <a:ext cx="5008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Given</a:t>
            </a:r>
            <a:r>
              <a:rPr lang="en-US" sz="2800" dirty="0"/>
              <a:t>: Abstract Table Pipeline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2894" y="4686105"/>
            <a:ext cx="60134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Need</a:t>
            </a:r>
            <a:r>
              <a:rPr lang="en-US" sz="2800" dirty="0">
                <a:solidFill>
                  <a:srgbClr val="000000"/>
                </a:solidFill>
              </a:rPr>
              <a:t>: pipeline operations distributed 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over network of physical switches</a:t>
            </a:r>
          </a:p>
        </p:txBody>
      </p:sp>
    </p:spTree>
    <p:extLst>
      <p:ext uri="{BB962C8B-B14F-4D97-AF65-F5344CB8AC3E}">
        <p14:creationId xmlns:p14="http://schemas.microsoft.com/office/powerpoint/2010/main" val="352365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1"/>
      <p:bldP spid="47" grpId="0"/>
      <p:bldP spid="47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Examples of Abstract 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Scale-out router:</a:t>
            </a:r>
          </a:p>
          <a:p>
            <a:pPr lvl="1"/>
            <a:r>
              <a:rPr lang="en-US" dirty="0" smtClean="0"/>
              <a:t>Abstract view is single router</a:t>
            </a:r>
          </a:p>
          <a:p>
            <a:pPr lvl="1"/>
            <a:r>
              <a:rPr lang="en-US" dirty="0" smtClean="0"/>
              <a:t>Physical network is collection of interconnected switches</a:t>
            </a:r>
          </a:p>
          <a:p>
            <a:pPr lvl="1"/>
            <a:r>
              <a:rPr lang="en-US" dirty="0" err="1" smtClean="0"/>
              <a:t>Nypervisor</a:t>
            </a:r>
            <a:r>
              <a:rPr lang="en-US" dirty="0" smtClean="0"/>
              <a:t> allows routers to “scale out, not up”</a:t>
            </a:r>
          </a:p>
          <a:p>
            <a:pPr lvl="1"/>
            <a:endParaRPr lang="en-US" dirty="0"/>
          </a:p>
          <a:p>
            <a:r>
              <a:rPr lang="en-US" dirty="0" smtClean="0"/>
              <a:t>Multi-tenant networks:</a:t>
            </a:r>
          </a:p>
          <a:p>
            <a:pPr lvl="1"/>
            <a:r>
              <a:rPr lang="en-US" dirty="0" smtClean="0"/>
              <a:t>Each tenant has control over their “private” network</a:t>
            </a:r>
          </a:p>
          <a:p>
            <a:pPr lvl="1"/>
            <a:r>
              <a:rPr lang="en-US" dirty="0" err="1" smtClean="0"/>
              <a:t>Nypervisor</a:t>
            </a:r>
            <a:r>
              <a:rPr lang="en-US" dirty="0" smtClean="0"/>
              <a:t> compiles all of these individual control requests into a single physical configuration</a:t>
            </a:r>
          </a:p>
          <a:p>
            <a:pPr lvl="1"/>
            <a:r>
              <a:rPr lang="en-US" b="1" dirty="0" smtClean="0"/>
              <a:t>“Network Virtualization”</a:t>
            </a:r>
          </a:p>
        </p:txBody>
      </p:sp>
    </p:spTree>
    <p:extLst>
      <p:ext uri="{BB962C8B-B14F-4D97-AF65-F5344CB8AC3E}">
        <p14:creationId xmlns:p14="http://schemas.microsoft.com/office/powerpoint/2010/main" val="16193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 in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2004: Early work on new management paradigms</a:t>
            </a:r>
          </a:p>
          <a:p>
            <a:pPr lvl="1"/>
            <a:r>
              <a:rPr lang="en-US" dirty="0" smtClean="0"/>
              <a:t>RCP, 4D, SANE, Ethane,…..</a:t>
            </a:r>
          </a:p>
          <a:p>
            <a:endParaRPr lang="en-US" dirty="0"/>
          </a:p>
          <a:p>
            <a:r>
              <a:rPr lang="en-US" dirty="0" smtClean="0"/>
              <a:t>2008: Software-Defined Networking (SDN)</a:t>
            </a:r>
          </a:p>
          <a:p>
            <a:pPr lvl="1"/>
            <a:r>
              <a:rPr lang="en-US" dirty="0" smtClean="0"/>
              <a:t>NOX Network Operating System (later)</a:t>
            </a:r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 switch interface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header,action</a:t>
            </a:r>
            <a:r>
              <a:rPr lang="en-US" dirty="0" smtClean="0"/>
              <a:t>&gt; flow table entries</a:t>
            </a:r>
          </a:p>
          <a:p>
            <a:endParaRPr lang="en-US" dirty="0"/>
          </a:p>
          <a:p>
            <a:r>
              <a:rPr lang="en-US" dirty="0" smtClean="0"/>
              <a:t>2011: Open Networking Foundation</a:t>
            </a:r>
          </a:p>
          <a:p>
            <a:pPr lvl="1"/>
            <a:r>
              <a:rPr lang="en-US" dirty="0" smtClean="0"/>
              <a:t>Over 35 companies endorsing SDN</a:t>
            </a:r>
          </a:p>
          <a:p>
            <a:pPr lvl="1"/>
            <a:r>
              <a:rPr lang="en-US" b="1" dirty="0" smtClean="0"/>
              <a:t>Board</a:t>
            </a:r>
            <a:r>
              <a:rPr lang="en-US" dirty="0" smtClean="0"/>
              <a:t>: Google, Yahoo!, Verizon, DT, Microsoft, Facebook</a:t>
            </a:r>
          </a:p>
          <a:p>
            <a:pPr lvl="1"/>
            <a:r>
              <a:rPr lang="en-US" b="1" dirty="0" smtClean="0"/>
              <a:t>Members</a:t>
            </a:r>
            <a:r>
              <a:rPr lang="en-US" dirty="0" smtClean="0"/>
              <a:t>: Cisco, Juniper, HP, Dell, Broadcom, IBM,…..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4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895600" y="2667000"/>
            <a:ext cx="3505200" cy="8382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sz="1800" i="1" dirty="0" err="1" smtClean="0">
                <a:solidFill>
                  <a:srgbClr val="000000"/>
                </a:solidFill>
              </a:rPr>
              <a:t>Nypervisor</a:t>
            </a:r>
            <a:endParaRPr lang="en-US" sz="1800" i="1" dirty="0" smtClean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00200" y="2128838"/>
            <a:ext cx="624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chemeClr val="accent1"/>
                </a:solidFill>
              </a:rPr>
              <a:t>Abstract </a:t>
            </a:r>
            <a:r>
              <a:rPr lang="en-US" sz="1800" b="1" dirty="0" smtClean="0">
                <a:solidFill>
                  <a:schemeClr val="accent1"/>
                </a:solidFill>
              </a:rPr>
              <a:t>Network View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pic>
        <p:nvPicPr>
          <p:cNvPr id="53251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62600"/>
            <a:ext cx="18383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62600"/>
            <a:ext cx="18383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562600"/>
            <a:ext cx="18383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254" name="Group 56"/>
          <p:cNvGrpSpPr>
            <a:grpSpLocks/>
          </p:cNvGrpSpPr>
          <p:nvPr/>
        </p:nvGrpSpPr>
        <p:grpSpPr bwMode="auto">
          <a:xfrm>
            <a:off x="914400" y="3505200"/>
            <a:ext cx="7315200" cy="1295400"/>
            <a:chOff x="914400" y="3962400"/>
            <a:chExt cx="7315200" cy="1295400"/>
          </a:xfrm>
        </p:grpSpPr>
        <p:sp>
          <p:nvSpPr>
            <p:cNvPr id="53261" name="TextBox 39"/>
            <p:cNvSpPr txBox="1">
              <a:spLocks noChangeArrowheads="1"/>
            </p:cNvSpPr>
            <p:nvPr/>
          </p:nvSpPr>
          <p:spPr bwMode="auto">
            <a:xfrm>
              <a:off x="1600200" y="3962400"/>
              <a:ext cx="6248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1" dirty="0" smtClean="0">
                  <a:solidFill>
                    <a:schemeClr val="accent1"/>
                  </a:solidFill>
                </a:rPr>
                <a:t>Global Network View</a:t>
              </a:r>
              <a:endParaRPr lang="en-US" sz="1800" b="1" dirty="0">
                <a:solidFill>
                  <a:schemeClr val="accent1"/>
                </a:solidFill>
              </a:endParaRPr>
            </a:p>
          </p:txBody>
        </p:sp>
        <p:sp>
          <p:nvSpPr>
            <p:cNvPr id="53262" name="TextBox 40"/>
            <p:cNvSpPr txBox="1">
              <a:spLocks noChangeArrowheads="1"/>
            </p:cNvSpPr>
            <p:nvPr/>
          </p:nvSpPr>
          <p:spPr bwMode="auto">
            <a:xfrm>
              <a:off x="914400" y="4419600"/>
              <a:ext cx="7315200" cy="838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Aft>
                  <a:spcPts val="1200"/>
                </a:spcAft>
              </a:pPr>
              <a:r>
                <a:rPr lang="en-US" altLang="ja-JP" sz="1800" i="1" dirty="0" smtClean="0">
                  <a:solidFill>
                    <a:srgbClr val="000000"/>
                  </a:solidFill>
                </a:rPr>
                <a:t>Network </a:t>
              </a:r>
              <a:r>
                <a:rPr lang="en-US" altLang="ja-JP" sz="1800" i="1" dirty="0">
                  <a:solidFill>
                    <a:srgbClr val="000000"/>
                  </a:solidFill>
                </a:rPr>
                <a:t>Operating </a:t>
              </a:r>
              <a:r>
                <a:rPr lang="en-US" altLang="ja-JP" sz="1800" i="1" dirty="0" smtClean="0">
                  <a:solidFill>
                    <a:srgbClr val="000000"/>
                  </a:solidFill>
                </a:rPr>
                <a:t>System</a:t>
              </a:r>
              <a:endParaRPr lang="en-US" sz="1800" i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3255" name="Straight Arrow Connector 36"/>
          <p:cNvCxnSpPr>
            <a:cxnSpLocks noChangeShapeType="1"/>
          </p:cNvCxnSpPr>
          <p:nvPr/>
        </p:nvCxnSpPr>
        <p:spPr bwMode="auto">
          <a:xfrm rot="5400000" flipH="1" flipV="1">
            <a:off x="1409701" y="5218112"/>
            <a:ext cx="685800" cy="3175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6" name="Straight Arrow Connector 36"/>
          <p:cNvCxnSpPr>
            <a:cxnSpLocks noChangeShapeType="1"/>
          </p:cNvCxnSpPr>
          <p:nvPr/>
        </p:nvCxnSpPr>
        <p:spPr bwMode="auto">
          <a:xfrm rot="5400000" flipH="1" flipV="1">
            <a:off x="4306094" y="5218906"/>
            <a:ext cx="685800" cy="1588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7" name="Straight Arrow Connector 36"/>
          <p:cNvCxnSpPr>
            <a:cxnSpLocks noChangeShapeType="1"/>
          </p:cNvCxnSpPr>
          <p:nvPr/>
        </p:nvCxnSpPr>
        <p:spPr bwMode="auto">
          <a:xfrm rot="5400000" flipH="1" flipV="1">
            <a:off x="7125494" y="5218906"/>
            <a:ext cx="685800" cy="1588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Moving from SDNv1 to SDNv2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95600" y="2667000"/>
            <a:ext cx="35052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ts val="1200"/>
              </a:spcAft>
            </a:pPr>
            <a:r>
              <a:rPr lang="en-US" sz="1800" i="1" dirty="0">
                <a:solidFill>
                  <a:srgbClr val="000000"/>
                </a:solidFill>
              </a:rPr>
              <a:t>Control Program</a:t>
            </a:r>
          </a:p>
        </p:txBody>
      </p:sp>
    </p:spTree>
    <p:extLst>
      <p:ext uri="{BB962C8B-B14F-4D97-AF65-F5344CB8AC3E}">
        <p14:creationId xmlns:p14="http://schemas.microsoft.com/office/powerpoint/2010/main" val="185724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1003E-6 -4.31645E-6 L 3.11003E-6 -0.216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/>
      <p:bldP spid="2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Clean Separation of Concerns</a:t>
            </a:r>
          </a:p>
        </p:txBody>
      </p:sp>
      <p:sp>
        <p:nvSpPr>
          <p:cNvPr id="3379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Network control program specifies the behavior it wants on the abstract network view</a:t>
            </a:r>
          </a:p>
          <a:p>
            <a:pPr lvl="1"/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altLang="ja-JP" b="1" dirty="0" smtClean="0">
                <a:latin typeface="Arial" charset="0"/>
                <a:ea typeface="ＭＳ Ｐゴシック" charset="0"/>
                <a:cs typeface="ＭＳ Ｐゴシック" charset="0"/>
              </a:rPr>
              <a:t>ontrol program: maps behavior to abstract view</a:t>
            </a:r>
          </a:p>
          <a:p>
            <a:pPr lvl="1"/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Abstract model should be chosen so that this is easy</a:t>
            </a:r>
            <a:b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altLang="ja-JP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Nypervisor maps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the controls expressed on the abstract 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view into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configuration of the 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global view</a:t>
            </a:r>
            <a:endParaRPr lang="en-US" altLang="ja-JP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b="1" dirty="0" smtClean="0">
                <a:latin typeface="Arial" charset="0"/>
                <a:ea typeface="ＭＳ Ｐゴシック" charset="0"/>
                <a:cs typeface="ＭＳ Ｐゴシック" charset="0"/>
              </a:rPr>
              <a:t>Nypervisor: abstract model </a:t>
            </a:r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to </a:t>
            </a:r>
            <a:r>
              <a:rPr lang="en-US" altLang="ja-JP" b="1" dirty="0" smtClean="0">
                <a:latin typeface="Arial" charset="0"/>
                <a:ea typeface="ＭＳ Ｐゴシック" charset="0"/>
                <a:cs typeface="ＭＳ Ｐゴシック" charset="0"/>
              </a:rPr>
              <a:t>global view</a:t>
            </a:r>
            <a:endParaRPr lang="en-US" altLang="ja-JP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Models such as single cross-bar, single “slice”,…</a:t>
            </a:r>
            <a:b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NOS distributes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configuration to 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physical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switches</a:t>
            </a:r>
          </a:p>
          <a:p>
            <a:pPr lvl="1"/>
            <a:r>
              <a:rPr lang="en-US" altLang="ja-JP" b="1" dirty="0">
                <a:latin typeface="Arial" charset="0"/>
                <a:ea typeface="ＭＳ Ｐゴシック" charset="0"/>
                <a:cs typeface="ＭＳ Ｐゴシック" charset="0"/>
              </a:rPr>
              <a:t>NOS: </a:t>
            </a:r>
            <a:r>
              <a:rPr lang="en-US" altLang="ja-JP" b="1" dirty="0" smtClean="0">
                <a:latin typeface="Arial" charset="0"/>
                <a:ea typeface="ＭＳ Ｐゴシック" charset="0"/>
                <a:cs typeface="ＭＳ Ｐゴシック" charset="0"/>
              </a:rPr>
              <a:t>global view to physical switches</a:t>
            </a:r>
            <a:endParaRPr lang="en-US" altLang="ja-JP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12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Achieved Goal of Modularity!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i="1" dirty="0" smtClean="0">
                <a:solidFill>
                  <a:srgbClr val="008000"/>
                </a:solidFill>
              </a:rPr>
              <a:t>With three basic interfaces</a:t>
            </a:r>
          </a:p>
          <a:p>
            <a:endParaRPr lang="en-US" b="1" dirty="0"/>
          </a:p>
          <a:p>
            <a:r>
              <a:rPr lang="en-US" b="1" dirty="0" smtClean="0"/>
              <a:t>Forwarding interface</a:t>
            </a:r>
            <a:r>
              <a:rPr lang="en-US" dirty="0" smtClean="0"/>
              <a:t>: abstract forwarding model</a:t>
            </a:r>
          </a:p>
          <a:p>
            <a:pPr lvl="1"/>
            <a:r>
              <a:rPr lang="en-US" dirty="0" smtClean="0"/>
              <a:t>Shields higher layers from forwarding hardware</a:t>
            </a:r>
          </a:p>
          <a:p>
            <a:endParaRPr lang="en-US" dirty="0"/>
          </a:p>
          <a:p>
            <a:r>
              <a:rPr lang="en-US" b="1" dirty="0" smtClean="0"/>
              <a:t>Distribution interface</a:t>
            </a:r>
            <a:r>
              <a:rPr lang="en-US" dirty="0" smtClean="0"/>
              <a:t>: global </a:t>
            </a:r>
            <a:r>
              <a:rPr lang="en-US" dirty="0"/>
              <a:t>network view</a:t>
            </a:r>
          </a:p>
          <a:p>
            <a:pPr lvl="1"/>
            <a:r>
              <a:rPr lang="en-US" dirty="0" smtClean="0"/>
              <a:t>Shields higher layers from state dissemination/collection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Specification interface</a:t>
            </a:r>
            <a:r>
              <a:rPr lang="en-US" dirty="0" smtClean="0"/>
              <a:t>: abstract network </a:t>
            </a:r>
            <a:r>
              <a:rPr lang="en-US" dirty="0"/>
              <a:t>v</a:t>
            </a:r>
            <a:r>
              <a:rPr lang="en-US" dirty="0" smtClean="0"/>
              <a:t>iew</a:t>
            </a:r>
          </a:p>
          <a:p>
            <a:pPr lvl="1"/>
            <a:r>
              <a:rPr lang="en-US" dirty="0" smtClean="0"/>
              <a:t>Shields control program from details of physical network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9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Basic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currently built on weak foundation</a:t>
            </a:r>
          </a:p>
          <a:p>
            <a:pPr lvl="1"/>
            <a:r>
              <a:rPr lang="en-US" dirty="0" smtClean="0"/>
              <a:t>Lack of fundamental abstractions</a:t>
            </a:r>
          </a:p>
          <a:p>
            <a:endParaRPr lang="en-US" dirty="0"/>
          </a:p>
          <a:p>
            <a:r>
              <a:rPr lang="en-US" b="1" dirty="0" smtClean="0"/>
              <a:t>Network control plane needs three abstractions</a:t>
            </a:r>
          </a:p>
          <a:p>
            <a:pPr lvl="1"/>
            <a:r>
              <a:rPr lang="en-US" b="1" dirty="0" smtClean="0"/>
              <a:t>Leads to SDN v1 and v2</a:t>
            </a:r>
          </a:p>
        </p:txBody>
      </p:sp>
    </p:spTree>
    <p:extLst>
      <p:ext uri="{BB962C8B-B14F-4D97-AF65-F5344CB8AC3E}">
        <p14:creationId xmlns:p14="http://schemas.microsoft.com/office/powerpoint/2010/main" val="22642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Point…..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other architectural issues need abstractions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Example: </a:t>
            </a:r>
            <a:r>
              <a:rPr lang="en-US" dirty="0" smtClean="0"/>
              <a:t>current architecture is hard to change</a:t>
            </a:r>
          </a:p>
          <a:p>
            <a:pPr lvl="1"/>
            <a:r>
              <a:rPr lang="en-US" dirty="0" smtClean="0"/>
              <a:t>Longstanding challenge in Internet architecture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Two simple interfaces enable architectural evolution!</a:t>
            </a:r>
          </a:p>
          <a:p>
            <a:pPr lvl="1"/>
            <a:r>
              <a:rPr lang="en-US" dirty="0" smtClean="0"/>
              <a:t>Abstract and extensible interface to </a:t>
            </a:r>
            <a:r>
              <a:rPr lang="en-US" dirty="0" err="1" smtClean="0"/>
              <a:t>interdomain</a:t>
            </a:r>
            <a:r>
              <a:rPr lang="en-US" dirty="0" smtClean="0"/>
              <a:t> routing</a:t>
            </a:r>
          </a:p>
          <a:p>
            <a:pPr lvl="2"/>
            <a:r>
              <a:rPr lang="en-US" dirty="0" err="1" smtClean="0"/>
              <a:t>Intradomain</a:t>
            </a:r>
            <a:r>
              <a:rPr lang="en-US" dirty="0" smtClean="0"/>
              <a:t> design hidden, general route computation </a:t>
            </a:r>
          </a:p>
          <a:p>
            <a:pPr lvl="1"/>
            <a:r>
              <a:rPr lang="en-US" dirty="0"/>
              <a:t>Abstract and extensible </a:t>
            </a:r>
            <a:r>
              <a:rPr lang="en-US" dirty="0" smtClean="0"/>
              <a:t>network API</a:t>
            </a:r>
          </a:p>
          <a:p>
            <a:pPr lvl="2"/>
            <a:r>
              <a:rPr lang="en-US" dirty="0" smtClean="0"/>
              <a:t>No network details passed to app, flexible semantics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Focusing on abstractions trivially solved old problem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734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not about new mechanisms; can use current</a:t>
            </a:r>
          </a:p>
          <a:p>
            <a:pPr lvl="1"/>
            <a:r>
              <a:rPr lang="en-US" dirty="0" smtClean="0"/>
              <a:t>Forwarding primitives (</a:t>
            </a:r>
            <a:r>
              <a:rPr lang="en-US" i="1" dirty="0" smtClean="0"/>
              <a:t>e.g.</a:t>
            </a:r>
            <a:r>
              <a:rPr lang="en-US" dirty="0" smtClean="0"/>
              <a:t>, MPLS)</a:t>
            </a:r>
          </a:p>
          <a:p>
            <a:pPr lvl="1"/>
            <a:r>
              <a:rPr lang="en-US" dirty="0" smtClean="0"/>
              <a:t>State distribution primitives (</a:t>
            </a:r>
            <a:r>
              <a:rPr lang="en-US" i="1" dirty="0" smtClean="0"/>
              <a:t>e.g.</a:t>
            </a:r>
            <a:r>
              <a:rPr lang="en-US" dirty="0" smtClean="0"/>
              <a:t>, flooding as in OSPF)</a:t>
            </a:r>
          </a:p>
          <a:p>
            <a:pPr lvl="1"/>
            <a:r>
              <a:rPr lang="en-US" dirty="0" smtClean="0"/>
              <a:t>Operator control programs (</a:t>
            </a:r>
            <a:r>
              <a:rPr lang="en-US" i="1" dirty="0" smtClean="0"/>
              <a:t>e.g.</a:t>
            </a:r>
            <a:r>
              <a:rPr lang="en-US" dirty="0" smtClean="0"/>
              <a:t>, BGP on scale-out router)</a:t>
            </a:r>
          </a:p>
          <a:p>
            <a:endParaRPr lang="en-US" dirty="0"/>
          </a:p>
          <a:p>
            <a:r>
              <a:rPr lang="en-US" b="1" dirty="0" smtClean="0"/>
              <a:t>SDN is all about modularity</a:t>
            </a:r>
            <a:endParaRPr lang="en-US" b="1" dirty="0"/>
          </a:p>
          <a:p>
            <a:pPr lvl="1"/>
            <a:r>
              <a:rPr lang="en-US" dirty="0" smtClean="0"/>
              <a:t>Giving networking the benefits of modular programming</a:t>
            </a:r>
          </a:p>
          <a:p>
            <a:pPr lvl="1"/>
            <a:r>
              <a:rPr lang="en-US" dirty="0" smtClean="0"/>
              <a:t>Can reliably build more complicated functionality</a:t>
            </a:r>
          </a:p>
          <a:p>
            <a:pPr lvl="1"/>
            <a:endParaRPr lang="en-US" dirty="0"/>
          </a:p>
          <a:p>
            <a:r>
              <a:rPr lang="en-US" dirty="0"/>
              <a:t>No more designing distributed control protocols</a:t>
            </a:r>
          </a:p>
          <a:p>
            <a:pPr lvl="1"/>
            <a:r>
              <a:rPr lang="en-US" dirty="0"/>
              <a:t>Merely define control programs over abstract model</a:t>
            </a:r>
          </a:p>
          <a:p>
            <a:pPr lvl="1"/>
            <a:r>
              <a:rPr lang="en-US" dirty="0"/>
              <a:t>Given abstract network, what behavior do you want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3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Future of Networking, Past of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future of networking lies in cleaner abstractions</a:t>
            </a:r>
            <a:endParaRPr lang="en-US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ot in defining complicated distributed protocols</a:t>
            </a:r>
            <a:endParaRPr lang="en-US" dirty="0"/>
          </a:p>
          <a:p>
            <a:pPr lvl="1"/>
            <a:r>
              <a:rPr lang="en-US" b="1" dirty="0" smtClean="0"/>
              <a:t>SDN </a:t>
            </a:r>
            <a:r>
              <a:rPr lang="en-US" b="1" dirty="0"/>
              <a:t>is only the beginning of needed </a:t>
            </a:r>
            <a:r>
              <a:rPr lang="en-US" b="1" dirty="0" smtClean="0"/>
              <a:t>abstractions</a:t>
            </a:r>
            <a:br>
              <a:rPr lang="en-US" b="1" dirty="0" smtClean="0"/>
            </a:br>
            <a:endParaRPr lang="en-US" b="1" dirty="0"/>
          </a:p>
          <a:p>
            <a:r>
              <a:rPr lang="en-US" dirty="0"/>
              <a:t>T</a:t>
            </a:r>
            <a:r>
              <a:rPr lang="en-US" dirty="0" smtClean="0"/>
              <a:t>ook OS researchers years to find their abstractions</a:t>
            </a:r>
          </a:p>
          <a:p>
            <a:pPr lvl="1"/>
            <a:r>
              <a:rPr lang="en-US" dirty="0" smtClean="0"/>
              <a:t>First they made it work, then they made it simple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Networks work, but they are definitely not simple</a:t>
            </a:r>
          </a:p>
          <a:p>
            <a:pPr lvl="1"/>
            <a:r>
              <a:rPr lang="en-US" dirty="0" smtClean="0"/>
              <a:t>It is now networking’s turn to make this transition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Our task: make networking a mature discipline</a:t>
            </a:r>
          </a:p>
          <a:p>
            <a:pPr lvl="1"/>
            <a:r>
              <a:rPr lang="en-US" b="1" dirty="0" smtClean="0"/>
              <a:t>By extracting simplicity from the sea of complexity…</a:t>
            </a:r>
          </a:p>
        </p:txBody>
      </p:sp>
    </p:spTree>
    <p:extLst>
      <p:ext uri="{BB962C8B-B14F-4D97-AF65-F5344CB8AC3E}">
        <p14:creationId xmlns:p14="http://schemas.microsoft.com/office/powerpoint/2010/main" val="276327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Networking (SDN)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ot just an idle academic daydream</a:t>
            </a:r>
          </a:p>
          <a:p>
            <a:pPr lvl="1"/>
            <a:r>
              <a:rPr lang="en-US" dirty="0" smtClean="0"/>
              <a:t>Tapped into strong market need with viable technology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One of those rare cases where we “know the future”</a:t>
            </a:r>
          </a:p>
          <a:p>
            <a:pPr lvl="1"/>
            <a:r>
              <a:rPr lang="en-US" dirty="0" smtClean="0"/>
              <a:t>Still in development, but consensus on inevitability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Much more to story than “</a:t>
            </a:r>
            <a:r>
              <a:rPr lang="en-US" dirty="0" err="1" smtClean="0"/>
              <a:t>OpenFlow</a:t>
            </a:r>
            <a:r>
              <a:rPr lang="en-US" dirty="0" smtClean="0"/>
              <a:t>” trade rag hype</a:t>
            </a:r>
          </a:p>
          <a:p>
            <a:pPr lvl="1"/>
            <a:r>
              <a:rPr lang="en-US" dirty="0" smtClean="0"/>
              <a:t>A revolutionary paradigm shift in the network control plane</a:t>
            </a:r>
          </a:p>
          <a:p>
            <a:pPr lvl="1"/>
            <a:r>
              <a:rPr lang="en-US" dirty="0" smtClean="0"/>
              <a:t>That has almost nothing to do with </a:t>
            </a:r>
            <a:r>
              <a:rPr lang="en-US" dirty="0" err="1" smtClean="0"/>
              <a:t>OpenFlow</a:t>
            </a:r>
            <a:r>
              <a:rPr lang="en-US" dirty="0" smtClean="0"/>
              <a:t> itself!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This talk will “derive” SDN from first principles</a:t>
            </a:r>
          </a:p>
          <a:p>
            <a:pPr lvl="1"/>
            <a:r>
              <a:rPr lang="en-US" dirty="0" smtClean="0"/>
              <a:t>By looking for key network control abstractions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2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Talk Is </a:t>
            </a:r>
            <a:r>
              <a:rPr lang="en-US" u="sng" dirty="0"/>
              <a:t>Not</a:t>
            </a:r>
            <a:r>
              <a:rPr lang="en-US" dirty="0"/>
              <a:t> Primarily About SDN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focus is on: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008000"/>
                </a:solidFill>
              </a:rPr>
              <a:t>The </a:t>
            </a:r>
            <a:r>
              <a:rPr lang="en-US" sz="4800" b="1" dirty="0" smtClean="0">
                <a:solidFill>
                  <a:srgbClr val="008000"/>
                </a:solidFill>
              </a:rPr>
              <a:t>Role </a:t>
            </a:r>
            <a:r>
              <a:rPr lang="en-US" sz="4800" b="1" dirty="0">
                <a:solidFill>
                  <a:srgbClr val="008000"/>
                </a:solidFill>
              </a:rPr>
              <a:t>of A</a:t>
            </a:r>
            <a:r>
              <a:rPr lang="en-US" sz="4800" b="1" dirty="0" smtClean="0">
                <a:solidFill>
                  <a:srgbClr val="008000"/>
                </a:solidFill>
              </a:rPr>
              <a:t>bstractions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8000"/>
                </a:solidFill>
              </a:rPr>
              <a:t> </a:t>
            </a:r>
            <a:r>
              <a:rPr lang="en-US" sz="4800" b="1" dirty="0">
                <a:solidFill>
                  <a:srgbClr val="008000"/>
                </a:solidFill>
              </a:rPr>
              <a:t>in N</a:t>
            </a:r>
            <a:r>
              <a:rPr lang="en-US" sz="4800" b="1" dirty="0" smtClean="0">
                <a:solidFill>
                  <a:srgbClr val="008000"/>
                </a:solidFill>
              </a:rPr>
              <a:t>etworking</a:t>
            </a:r>
            <a:endParaRPr lang="en-US" sz="4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Basic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currently built on weak foundation</a:t>
            </a:r>
          </a:p>
          <a:p>
            <a:pPr lvl="1"/>
            <a:r>
              <a:rPr lang="en-US" dirty="0" smtClean="0"/>
              <a:t>Lack of fundamental abstractions</a:t>
            </a:r>
          </a:p>
          <a:p>
            <a:endParaRPr lang="en-US" dirty="0"/>
          </a:p>
          <a:p>
            <a:r>
              <a:rPr lang="en-US" dirty="0" smtClean="0"/>
              <a:t>Network control plane needs three abstractions</a:t>
            </a:r>
          </a:p>
          <a:p>
            <a:pPr lvl="1"/>
            <a:r>
              <a:rPr lang="en-US" dirty="0" smtClean="0"/>
              <a:t>Leads to SDN v1 and v2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4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Basic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Networking currently built on weak foundation</a:t>
            </a:r>
          </a:p>
          <a:p>
            <a:pPr lvl="1"/>
            <a:r>
              <a:rPr lang="en-US" b="1" dirty="0" smtClean="0"/>
              <a:t>Lack of fundamental abstractions</a:t>
            </a:r>
          </a:p>
          <a:p>
            <a:endParaRPr lang="en-US" dirty="0"/>
          </a:p>
          <a:p>
            <a:r>
              <a:rPr lang="en-US" dirty="0" smtClean="0"/>
              <a:t>Network control plane needs three abstractions</a:t>
            </a:r>
          </a:p>
          <a:p>
            <a:pPr lvl="1"/>
            <a:r>
              <a:rPr lang="en-US" dirty="0" smtClean="0"/>
              <a:t>Leads to SDN v1 and v2</a:t>
            </a:r>
          </a:p>
        </p:txBody>
      </p:sp>
    </p:spTree>
    <p:extLst>
      <p:ext uri="{BB962C8B-B14F-4D97-AF65-F5344CB8AC3E}">
        <p14:creationId xmlns:p14="http://schemas.microsoft.com/office/powerpoint/2010/main" val="8446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err="1" smtClean="0"/>
              <a:t>Weak</a:t>
            </a:r>
            <a:r>
              <a:rPr lang="tr-TR" dirty="0" smtClean="0"/>
              <a:t> </a:t>
            </a:r>
            <a:r>
              <a:rPr lang="tr-TR" dirty="0" err="1" smtClean="0"/>
              <a:t>Intellectual</a:t>
            </a:r>
            <a:r>
              <a:rPr lang="tr-TR" dirty="0" smtClean="0"/>
              <a:t> </a:t>
            </a:r>
            <a:r>
              <a:rPr lang="tr-TR" dirty="0" err="1" smtClean="0"/>
              <a:t>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OS courses teach fundamental principles </a:t>
            </a:r>
          </a:p>
          <a:p>
            <a:pPr lvl="1"/>
            <a:r>
              <a:rPr lang="en-US" dirty="0" smtClean="0"/>
              <a:t>Mutual exclusion and other synchronization primitives</a:t>
            </a:r>
          </a:p>
          <a:p>
            <a:pPr lvl="1"/>
            <a:r>
              <a:rPr lang="en-US" dirty="0" smtClean="0"/>
              <a:t>Files, file systems, threads, and other building blocks </a:t>
            </a:r>
          </a:p>
          <a:p>
            <a:endParaRPr lang="en-US" dirty="0" smtClean="0"/>
          </a:p>
          <a:p>
            <a:r>
              <a:rPr lang="en-US" dirty="0" smtClean="0"/>
              <a:t>Networking courses teach a big bag of protocols</a:t>
            </a:r>
            <a:endParaRPr lang="en-US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o formal principles, just vague design guidelines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031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mich">
  <a:themeElements>
    <a:clrScheme name="Custom 1">
      <a:dk1>
        <a:srgbClr val="000000"/>
      </a:dk1>
      <a:lt1>
        <a:srgbClr val="FFFFFF"/>
      </a:lt1>
      <a:dk2>
        <a:srgbClr val="114FFB"/>
      </a:dk2>
      <a:lt2>
        <a:srgbClr val="CECECE"/>
      </a:lt2>
      <a:accent1>
        <a:srgbClr val="FC0128"/>
      </a:accent1>
      <a:accent2>
        <a:srgbClr val="3365FB"/>
      </a:accent2>
      <a:accent3>
        <a:srgbClr val="FFFFFF"/>
      </a:accent3>
      <a:accent4>
        <a:srgbClr val="000000"/>
      </a:accent4>
      <a:accent5>
        <a:srgbClr val="14600C"/>
      </a:accent5>
      <a:accent6>
        <a:srgbClr val="2D5BE3"/>
      </a:accent6>
      <a:hlink>
        <a:srgbClr val="FE9B03"/>
      </a:hlink>
      <a:folHlink>
        <a:srgbClr val="D93192"/>
      </a:folHlink>
    </a:clrScheme>
    <a:fontScheme name="um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3" charset="0"/>
            <a:ea typeface="ＭＳ Ｐゴシック" pitchFamily="33" charset="-128"/>
            <a:cs typeface="ＭＳ Ｐゴシック" pitchFamily="3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3" charset="0"/>
            <a:ea typeface="ＭＳ Ｐゴシック" pitchFamily="33" charset="-128"/>
            <a:cs typeface="ＭＳ Ｐゴシック" pitchFamily="33" charset="-128"/>
          </a:defRPr>
        </a:defPPr>
      </a:lstStyle>
    </a:lnDef>
  </a:objectDefaults>
  <a:extraClrSchemeLst>
    <a:extraClrScheme>
      <a:clrScheme name="umi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i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ic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ic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i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i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i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39698</TotalTime>
  <Words>1931</Words>
  <Application>Microsoft Macintosh PowerPoint</Application>
  <PresentationFormat>On-screen Show (4:3)</PresentationFormat>
  <Paragraphs>462</Paragraphs>
  <Slides>46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umich</vt:lpstr>
      <vt:lpstr>The Future of Networking,  and the Past of Protocols  </vt:lpstr>
      <vt:lpstr>What is “Quality of Service”?</vt:lpstr>
      <vt:lpstr>Intradomain Network Management</vt:lpstr>
      <vt:lpstr>Recent Developments in Management</vt:lpstr>
      <vt:lpstr>Software-Defined Networking (SDN)</vt:lpstr>
      <vt:lpstr>But Talk Is Not Primarily About SDN</vt:lpstr>
      <vt:lpstr>Two Basic Points</vt:lpstr>
      <vt:lpstr>Two Basic Points</vt:lpstr>
      <vt:lpstr>Weak Intellectual Foundations</vt:lpstr>
      <vt:lpstr>Weak Practical Foundations</vt:lpstr>
      <vt:lpstr>Weak Evolutionary Foundations</vt:lpstr>
      <vt:lpstr>Why Are Network Foundations So Weak?</vt:lpstr>
      <vt:lpstr>A Story About Mastering Complexity</vt:lpstr>
      <vt:lpstr>What Was His Point?</vt:lpstr>
      <vt:lpstr>How Programming Made the Transition</vt:lpstr>
      <vt:lpstr>Why Are Abstractions/Interfaces Useful?</vt:lpstr>
      <vt:lpstr>Layers are Main Network Abstractions</vt:lpstr>
      <vt:lpstr>No Abstractions = More Complexity</vt:lpstr>
      <vt:lpstr>Two Basic Points</vt:lpstr>
      <vt:lpstr>Two Basic Points</vt:lpstr>
      <vt:lpstr>How Do We Build Control Plane?</vt:lpstr>
      <vt:lpstr>What Are The Design Constraints?</vt:lpstr>
      <vt:lpstr>Programming Analogy</vt:lpstr>
      <vt:lpstr>How Can We Apply This to Networking?</vt:lpstr>
      <vt:lpstr>Abstractions Must Separate 3 Problems</vt:lpstr>
      <vt:lpstr>Forwarding Abstraction</vt:lpstr>
      <vt:lpstr>State Distribution Abstraction</vt:lpstr>
      <vt:lpstr>Network Operating System (NOS)</vt:lpstr>
      <vt:lpstr>PowerPoint Presentation</vt:lpstr>
      <vt:lpstr>Major Change in Paradigm</vt:lpstr>
      <vt:lpstr>What About Consistency?</vt:lpstr>
      <vt:lpstr>Why Does This Approach Scale?</vt:lpstr>
      <vt:lpstr>Is Performance Good Enough?</vt:lpstr>
      <vt:lpstr>Are We Done Yet?</vt:lpstr>
      <vt:lpstr>Specification Abstraction</vt:lpstr>
      <vt:lpstr>One Simple Example: Access Control</vt:lpstr>
      <vt:lpstr>More Detailed Abstract Model</vt:lpstr>
      <vt:lpstr>Implementing Specification Abstraction</vt:lpstr>
      <vt:lpstr>Two Examples of Abstract Views</vt:lpstr>
      <vt:lpstr>Moving from SDNv1 to SDNv2</vt:lpstr>
      <vt:lpstr>Clean Separation of Concerns</vt:lpstr>
      <vt:lpstr>Have Achieved Goal of Modularity!</vt:lpstr>
      <vt:lpstr>Two Basic Points</vt:lpstr>
      <vt:lpstr>One Last Point…..</vt:lpstr>
      <vt:lpstr>Back to SDN</vt:lpstr>
      <vt:lpstr>Future of Networking, Past of Protocols</vt:lpstr>
    </vt:vector>
  </TitlesOfParts>
  <Manager/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Nick McKeown</dc:creator>
  <cp:keywords/>
  <dc:description/>
  <cp:lastModifiedBy>Scott Shenker</cp:lastModifiedBy>
  <cp:revision>813</cp:revision>
  <cp:lastPrinted>2011-06-07T14:30:00Z</cp:lastPrinted>
  <dcterms:created xsi:type="dcterms:W3CDTF">2010-06-16T02:08:28Z</dcterms:created>
  <dcterms:modified xsi:type="dcterms:W3CDTF">2011-06-13T02:11:40Z</dcterms:modified>
  <cp:category/>
</cp:coreProperties>
</file>